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theme/themeOverride12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theme/themeOverride10.xml" ContentType="application/vnd.openxmlformats-officedocument.themeOverr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5.xml" ContentType="application/vnd.openxmlformats-officedocument.themeOverr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Override9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Override6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75" r:id="rId4"/>
    <p:sldId id="272" r:id="rId5"/>
    <p:sldId id="277" r:id="rId6"/>
    <p:sldId id="276" r:id="rId7"/>
    <p:sldId id="261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5" r:id="rId2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F82"/>
    <a:srgbClr val="21386F"/>
    <a:srgbClr val="1C2A5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DCF92-FC3E-437A-9742-14FF8A3A4730}" type="datetime1">
              <a:rPr lang="en-US"/>
              <a:pPr>
                <a:defRPr/>
              </a:pPr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60E50-1341-4110-8614-3B5A1C4F6F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33CDC-B1BF-4CBD-B79C-40D77243A42D}" type="datetime1">
              <a:rPr lang="en-US"/>
              <a:pPr>
                <a:defRPr/>
              </a:pPr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A4586-1BDF-4577-B047-AC422EB16B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FB133-394B-4838-A19E-BD2EB0A5CE32}" type="datetime1">
              <a:rPr lang="en-US"/>
              <a:pPr>
                <a:defRPr/>
              </a:pPr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CF3C5-71F3-40FF-9F8C-387F878DAF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FC144-7D4F-4D46-B04B-B69770F7A435}" type="datetime1">
              <a:rPr lang="en-US"/>
              <a:pPr>
                <a:defRPr/>
              </a:pPr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63C27-F5F6-4389-B9B0-703C77220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1DFBF-B5F8-4225-BBC1-625465EF0B6E}" type="datetime1">
              <a:rPr lang="en-US"/>
              <a:pPr>
                <a:defRPr/>
              </a:pPr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909FC-E42E-42F4-A299-2B18712B6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A49C6-654F-49EA-9463-E1E264DB0C6B}" type="datetime1">
              <a:rPr lang="en-US"/>
              <a:pPr>
                <a:defRPr/>
              </a:pPr>
              <a:t>2/6/2015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37101-AB47-4452-A875-B22B235FB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462C2-66E3-4450-9D92-8E54099103CD}" type="datetime1">
              <a:rPr lang="en-US"/>
              <a:pPr>
                <a:defRPr/>
              </a:pPr>
              <a:t>2/6/2015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37DA9-6249-409C-B5E1-42CA42086F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D8F7E-5BA9-4A20-B002-67566E26FD19}" type="datetime1">
              <a:rPr lang="en-US"/>
              <a:pPr>
                <a:defRPr/>
              </a:pPr>
              <a:t>2/6/2015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3A723-50AC-4080-BAF5-1A9D157A85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107C9-3828-4792-AAF3-8850614F23FD}" type="datetime1">
              <a:rPr lang="en-US"/>
              <a:pPr>
                <a:defRPr/>
              </a:pPr>
              <a:t>2/6/2015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8E9B1-82BB-479A-9A71-196B14FB4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112D3-3C4E-47DA-84F2-B7E67104B437}" type="datetime1">
              <a:rPr lang="en-US"/>
              <a:pPr>
                <a:defRPr/>
              </a:pPr>
              <a:t>2/6/2015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01942-CE85-4D46-9A25-CD30977CE5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5F31B-0D3F-4D96-9447-946972BE50E8}" type="datetime1">
              <a:rPr lang="en-US"/>
              <a:pPr>
                <a:defRPr/>
              </a:pPr>
              <a:t>2/6/2015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50EC8-7C3F-4965-B898-F4C5C87584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B9E74BCF-93CB-4ECD-8EF6-7E8E4C962F6B}" type="datetime1">
              <a:rPr lang="en-US"/>
              <a:pPr>
                <a:defRPr/>
              </a:pPr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9D7C4A8-E89C-412E-92AB-7577AF2FF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3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4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278296" y="2170545"/>
            <a:ext cx="8570140" cy="2166505"/>
          </a:xfrm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2000" dirty="0" smtClean="0">
                <a:solidFill>
                  <a:srgbClr val="003F82"/>
                </a:solidFill>
                <a:latin typeface="+mn-lt"/>
                <a:ea typeface="ＭＳ Ｐゴシック"/>
                <a:cs typeface="ＭＳ Ｐゴシック"/>
              </a:rPr>
              <a:t/>
            </a:r>
            <a:br>
              <a:rPr lang="ru-RU" sz="2000" dirty="0" smtClean="0">
                <a:solidFill>
                  <a:srgbClr val="003F82"/>
                </a:solidFill>
                <a:latin typeface="+mn-lt"/>
                <a:ea typeface="ＭＳ Ｐゴシック"/>
                <a:cs typeface="ＭＳ Ｐゴシック"/>
              </a:rPr>
            </a:br>
            <a:r>
              <a:rPr lang="en-US" sz="2000" dirty="0" smtClean="0">
                <a:solidFill>
                  <a:srgbClr val="003F82"/>
                </a:solidFill>
                <a:latin typeface="+mn-lt"/>
                <a:ea typeface="ＭＳ Ｐゴシック"/>
                <a:cs typeface="ＭＳ Ｐゴシック"/>
              </a:rPr>
              <a:t>Carl Rogers Annual Birthday Conference</a:t>
            </a:r>
            <a:br>
              <a:rPr lang="en-US" sz="2000" dirty="0" smtClean="0">
                <a:solidFill>
                  <a:srgbClr val="003F82"/>
                </a:solidFill>
                <a:latin typeface="+mn-lt"/>
                <a:ea typeface="ＭＳ Ｐゴシック"/>
                <a:cs typeface="ＭＳ Ｐゴシック"/>
              </a:rPr>
            </a:br>
            <a:r>
              <a:rPr lang="en-US" sz="2000" dirty="0" smtClean="0">
                <a:solidFill>
                  <a:srgbClr val="003F82"/>
                </a:solidFill>
                <a:latin typeface="+mn-lt"/>
                <a:ea typeface="ＭＳ Ｐゴシック"/>
                <a:cs typeface="ＭＳ Ｐゴシック"/>
              </a:rPr>
              <a:t>January 2</a:t>
            </a:r>
            <a:r>
              <a:rPr lang="ru-RU" sz="2000" dirty="0" smtClean="0">
                <a:solidFill>
                  <a:srgbClr val="003F82"/>
                </a:solidFill>
                <a:latin typeface="+mn-lt"/>
                <a:ea typeface="ＭＳ Ｐゴシック"/>
                <a:cs typeface="ＭＳ Ｐゴシック"/>
              </a:rPr>
              <a:t>8</a:t>
            </a:r>
            <a:r>
              <a:rPr lang="en-US" sz="2000" dirty="0" smtClean="0">
                <a:solidFill>
                  <a:srgbClr val="003F82"/>
                </a:solidFill>
                <a:latin typeface="+mn-lt"/>
                <a:ea typeface="ＭＳ Ｐゴシック"/>
                <a:cs typeface="ＭＳ Ｐゴシック"/>
              </a:rPr>
              <a:t>-</a:t>
            </a:r>
            <a:r>
              <a:rPr lang="ru-RU" sz="2000" dirty="0" smtClean="0">
                <a:solidFill>
                  <a:srgbClr val="003F82"/>
                </a:solidFill>
                <a:latin typeface="+mn-lt"/>
                <a:ea typeface="ＭＳ Ｐゴシック"/>
                <a:cs typeface="ＭＳ Ｐゴシック"/>
              </a:rPr>
              <a:t>31</a:t>
            </a:r>
            <a:r>
              <a:rPr lang="en-US" sz="2000" dirty="0" smtClean="0">
                <a:solidFill>
                  <a:srgbClr val="003F82"/>
                </a:solidFill>
                <a:latin typeface="+mn-lt"/>
                <a:ea typeface="ＭＳ Ｐゴシック"/>
                <a:cs typeface="ＭＳ Ｐゴシック"/>
              </a:rPr>
              <a:t>, 201</a:t>
            </a:r>
            <a:r>
              <a:rPr lang="ru-RU" sz="2000" dirty="0" smtClean="0">
                <a:solidFill>
                  <a:srgbClr val="003F82"/>
                </a:solidFill>
                <a:latin typeface="+mn-lt"/>
                <a:ea typeface="ＭＳ Ｐゴシック"/>
                <a:cs typeface="ＭＳ Ｐゴシック"/>
              </a:rPr>
              <a:t>5</a:t>
            </a:r>
            <a:r>
              <a:rPr lang="en-US" sz="2000" dirty="0" smtClean="0">
                <a:solidFill>
                  <a:srgbClr val="003F82"/>
                </a:solidFill>
                <a:latin typeface="+mn-lt"/>
                <a:ea typeface="ＭＳ Ｐゴシック"/>
                <a:cs typeface="ＭＳ Ｐゴシック"/>
              </a:rPr>
              <a:t>, </a:t>
            </a:r>
            <a:r>
              <a:rPr lang="ru-RU" sz="2000" dirty="0" smtClean="0">
                <a:solidFill>
                  <a:srgbClr val="003F82"/>
                </a:solidFill>
                <a:latin typeface="+mn-lt"/>
                <a:ea typeface="ＭＳ Ｐゴシック"/>
                <a:cs typeface="ＭＳ Ｐゴシック"/>
              </a:rPr>
              <a:t/>
            </a:r>
            <a:br>
              <a:rPr lang="ru-RU" sz="2000" dirty="0" smtClean="0">
                <a:solidFill>
                  <a:srgbClr val="003F82"/>
                </a:solidFill>
                <a:latin typeface="+mn-lt"/>
                <a:ea typeface="ＭＳ Ｐゴシック"/>
                <a:cs typeface="ＭＳ Ｐゴシック"/>
              </a:rPr>
            </a:br>
            <a:r>
              <a:rPr lang="en-US" sz="2000" dirty="0" smtClean="0">
                <a:solidFill>
                  <a:srgbClr val="003F82"/>
                </a:solidFill>
                <a:latin typeface="+mn-lt"/>
                <a:ea typeface="ＭＳ Ｐゴシック"/>
                <a:cs typeface="ＭＳ Ｐゴシック"/>
              </a:rPr>
              <a:t>San Diego, CA – USA</a:t>
            </a:r>
            <a:r>
              <a:rPr lang="en-US" sz="3200" b="1" dirty="0" smtClean="0">
                <a:solidFill>
                  <a:srgbClr val="003F82"/>
                </a:solidFill>
                <a:latin typeface="+mn-lt"/>
                <a:ea typeface="ＭＳ Ｐゴシック"/>
                <a:cs typeface="ＭＳ Ｐゴシック"/>
              </a:rPr>
              <a:t/>
            </a:r>
            <a:br>
              <a:rPr lang="en-US" sz="3200" b="1" dirty="0" smtClean="0">
                <a:solidFill>
                  <a:srgbClr val="003F82"/>
                </a:solidFill>
                <a:latin typeface="+mn-lt"/>
                <a:ea typeface="ＭＳ Ｐゴシック"/>
                <a:cs typeface="ＭＳ Ｐゴシック"/>
              </a:rPr>
            </a:br>
            <a:r>
              <a:rPr lang="en-US" sz="3200" b="1" dirty="0" smtClean="0">
                <a:solidFill>
                  <a:srgbClr val="003F82"/>
                </a:solidFill>
                <a:latin typeface="+mn-lt"/>
                <a:ea typeface="ＭＳ Ｐゴシック"/>
                <a:cs typeface="ＭＳ Ｐゴシック"/>
              </a:rPr>
              <a:t>Person-centered Approach to Self</a:t>
            </a:r>
            <a:r>
              <a:rPr lang="ru-RU" sz="3200" b="1" dirty="0" smtClean="0">
                <a:solidFill>
                  <a:srgbClr val="003F82"/>
                </a:solidFill>
                <a:latin typeface="+mn-lt"/>
                <a:ea typeface="ＭＳ Ｐゴシック"/>
                <a:cs typeface="ＭＳ Ｐゴシック"/>
              </a:rPr>
              <a:t/>
            </a:r>
            <a:br>
              <a:rPr lang="ru-RU" sz="3200" b="1" dirty="0" smtClean="0">
                <a:solidFill>
                  <a:srgbClr val="003F82"/>
                </a:solidFill>
                <a:latin typeface="+mn-lt"/>
                <a:ea typeface="ＭＳ Ｐゴシック"/>
                <a:cs typeface="ＭＳ Ｐゴシック"/>
              </a:rPr>
            </a:br>
            <a:r>
              <a:rPr lang="en-US" sz="3200" b="1" dirty="0" smtClean="0">
                <a:solidFill>
                  <a:srgbClr val="003F82"/>
                </a:solidFill>
                <a:latin typeface="+mn-lt"/>
                <a:ea typeface="ＭＳ Ｐゴシック"/>
                <a:cs typeface="ＭＳ Ｐゴシック"/>
              </a:rPr>
              <a:t>&amp;</a:t>
            </a:r>
            <a:br>
              <a:rPr lang="en-US" sz="3200" b="1" dirty="0" smtClean="0">
                <a:solidFill>
                  <a:srgbClr val="003F82"/>
                </a:solidFill>
                <a:latin typeface="+mn-lt"/>
                <a:ea typeface="ＭＳ Ｐゴシック"/>
                <a:cs typeface="ＭＳ Ｐゴシック"/>
              </a:rPr>
            </a:br>
            <a:r>
              <a:rPr lang="en-US" sz="3200" b="1" dirty="0" smtClean="0">
                <a:solidFill>
                  <a:srgbClr val="003F82"/>
                </a:solidFill>
                <a:ea typeface="ＭＳ Ｐゴシック"/>
                <a:cs typeface="ＭＳ Ｐゴシック"/>
              </a:rPr>
              <a:t> PCA mission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>
                <a:solidFill>
                  <a:srgbClr val="003F82"/>
                </a:solidFill>
                <a:latin typeface="+mn-lt"/>
                <a:ea typeface="ＭＳ Ｐゴシック"/>
                <a:cs typeface="ＭＳ Ｐゴシック"/>
              </a:rPr>
              <a:t/>
            </a:r>
            <a:br>
              <a:rPr lang="ru-RU" sz="3200" dirty="0" smtClean="0">
                <a:solidFill>
                  <a:srgbClr val="003F82"/>
                </a:solidFill>
                <a:latin typeface="+mn-lt"/>
                <a:ea typeface="ＭＳ Ｐゴシック"/>
                <a:cs typeface="ＭＳ Ｐゴシック"/>
              </a:rPr>
            </a:br>
            <a:endParaRPr lang="en-US" sz="3200" dirty="0" smtClean="0">
              <a:solidFill>
                <a:srgbClr val="003F82"/>
              </a:solidFill>
              <a:latin typeface="+mn-lt"/>
              <a:ea typeface="ＭＳ Ｐゴシック"/>
              <a:cs typeface="ＭＳ Ｐゴシック"/>
            </a:endParaRPr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636104" y="4068417"/>
            <a:ext cx="8212331" cy="2239618"/>
          </a:xfrm>
        </p:spPr>
        <p:txBody>
          <a:bodyPr/>
          <a:lstStyle/>
          <a:p>
            <a:pPr eaLnBrk="1" hangingPunct="1"/>
            <a:endParaRPr lang="ru-RU" sz="2000" b="1" dirty="0" smtClean="0">
              <a:solidFill>
                <a:srgbClr val="003F82"/>
              </a:solidFill>
            </a:endParaRPr>
          </a:p>
          <a:p>
            <a:pPr eaLnBrk="1" hangingPunct="1"/>
            <a:r>
              <a:rPr lang="en-US" sz="2000" b="1" dirty="0" err="1" smtClean="0">
                <a:solidFill>
                  <a:srgbClr val="003F82"/>
                </a:solidFill>
              </a:rPr>
              <a:t>Orlov</a:t>
            </a:r>
            <a:r>
              <a:rPr lang="en-US" sz="2000" b="1" dirty="0" smtClean="0">
                <a:solidFill>
                  <a:srgbClr val="003F82"/>
                </a:solidFill>
              </a:rPr>
              <a:t>, Alexander</a:t>
            </a:r>
            <a:r>
              <a:rPr lang="ru-RU" sz="2000" dirty="0" smtClean="0">
                <a:solidFill>
                  <a:srgbClr val="003F82"/>
                </a:solidFill>
              </a:rPr>
              <a:t/>
            </a:r>
            <a:br>
              <a:rPr lang="ru-RU" sz="2000" dirty="0" smtClean="0">
                <a:solidFill>
                  <a:srgbClr val="003F82"/>
                </a:solidFill>
              </a:rPr>
            </a:br>
            <a:r>
              <a:rPr lang="en-US" sz="2000" dirty="0" smtClean="0">
                <a:solidFill>
                  <a:srgbClr val="003F82"/>
                </a:solidFill>
              </a:rPr>
              <a:t>National Research University Higher School of Economics, </a:t>
            </a:r>
            <a:endParaRPr lang="ru-RU" sz="2000" dirty="0" smtClean="0">
              <a:solidFill>
                <a:srgbClr val="003F82"/>
              </a:solidFill>
            </a:endParaRPr>
          </a:p>
          <a:p>
            <a:pPr eaLnBrk="1" hangingPunct="1"/>
            <a:r>
              <a:rPr lang="en-US" sz="2000" dirty="0" smtClean="0">
                <a:solidFill>
                  <a:srgbClr val="003F82"/>
                </a:solidFill>
              </a:rPr>
              <a:t>Psychology Department</a:t>
            </a:r>
          </a:p>
          <a:p>
            <a:pPr eaLnBrk="1" hangingPunct="1"/>
            <a:r>
              <a:rPr lang="en-US" sz="2000" dirty="0" smtClean="0">
                <a:solidFill>
                  <a:srgbClr val="003F82"/>
                </a:solidFill>
              </a:rPr>
              <a:t> Russian Federation</a:t>
            </a:r>
          </a:p>
          <a:p>
            <a:pPr eaLnBrk="1" hangingPunct="1"/>
            <a:endParaRPr lang="ru-RU" sz="2400" i="1" dirty="0" smtClean="0">
              <a:solidFill>
                <a:srgbClr val="003F82"/>
              </a:solidFill>
            </a:endParaRPr>
          </a:p>
        </p:txBody>
      </p:sp>
      <p:sp>
        <p:nvSpPr>
          <p:cNvPr id="13316" name="Subtitle 2"/>
          <p:cNvSpPr txBox="1">
            <a:spLocks/>
          </p:cNvSpPr>
          <p:nvPr/>
        </p:nvSpPr>
        <p:spPr bwMode="auto">
          <a:xfrm>
            <a:off x="1371600" y="6467475"/>
            <a:ext cx="64008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800" dirty="0" err="1">
                <a:solidFill>
                  <a:schemeClr val="bg1"/>
                </a:solidFill>
              </a:rPr>
              <a:t>Higher</a:t>
            </a:r>
            <a:r>
              <a:rPr lang="ru-RU" sz="800" dirty="0">
                <a:solidFill>
                  <a:schemeClr val="bg1"/>
                </a:solidFill>
              </a:rPr>
              <a:t> </a:t>
            </a:r>
            <a:r>
              <a:rPr lang="ru-RU" sz="800" dirty="0" err="1">
                <a:solidFill>
                  <a:schemeClr val="bg1"/>
                </a:solidFill>
              </a:rPr>
              <a:t>School</a:t>
            </a:r>
            <a:r>
              <a:rPr lang="ru-RU" sz="800" dirty="0">
                <a:solidFill>
                  <a:schemeClr val="bg1"/>
                </a:solidFill>
              </a:rPr>
              <a:t> </a:t>
            </a:r>
            <a:r>
              <a:rPr lang="ru-RU" sz="800" dirty="0" err="1">
                <a:solidFill>
                  <a:schemeClr val="bg1"/>
                </a:solidFill>
              </a:rPr>
              <a:t>of</a:t>
            </a:r>
            <a:r>
              <a:rPr lang="ru-RU" sz="800" dirty="0">
                <a:solidFill>
                  <a:schemeClr val="bg1"/>
                </a:solidFill>
              </a:rPr>
              <a:t> </a:t>
            </a:r>
            <a:r>
              <a:rPr lang="ru-RU" sz="800" dirty="0" err="1">
                <a:solidFill>
                  <a:schemeClr val="bg1"/>
                </a:solidFill>
              </a:rPr>
              <a:t>Economics</a:t>
            </a:r>
            <a:r>
              <a:rPr lang="ru-RU" sz="800" dirty="0">
                <a:solidFill>
                  <a:schemeClr val="bg1"/>
                </a:solidFill>
              </a:rPr>
              <a:t> , </a:t>
            </a:r>
            <a:r>
              <a:rPr lang="en-US" sz="800" dirty="0">
                <a:solidFill>
                  <a:schemeClr val="bg1"/>
                </a:solidFill>
              </a:rPr>
              <a:t>Moscow</a:t>
            </a:r>
            <a:r>
              <a:rPr lang="ru-RU" sz="800" dirty="0">
                <a:solidFill>
                  <a:schemeClr val="bg1"/>
                </a:solidFill>
              </a:rPr>
              <a:t>, </a:t>
            </a:r>
            <a:r>
              <a:rPr lang="ru-RU" sz="800" dirty="0" smtClean="0">
                <a:solidFill>
                  <a:schemeClr val="bg1"/>
                </a:solidFill>
              </a:rPr>
              <a:t>201</a:t>
            </a:r>
            <a:r>
              <a:rPr lang="en-US" sz="800" dirty="0" smtClean="0">
                <a:solidFill>
                  <a:schemeClr val="bg1"/>
                </a:solidFill>
              </a:rPr>
              <a:t>5</a:t>
            </a:r>
            <a:endParaRPr lang="ru-RU" sz="800" dirty="0">
              <a:solidFill>
                <a:schemeClr val="bg1"/>
              </a:solidFill>
            </a:endParaRPr>
          </a:p>
          <a:p>
            <a:pPr algn="ctr">
              <a:spcBef>
                <a:spcPct val="20000"/>
              </a:spcBef>
            </a:pPr>
            <a:r>
              <a:rPr lang="en-US" sz="800" dirty="0">
                <a:solidFill>
                  <a:schemeClr val="bg1"/>
                </a:solidFill>
              </a:rPr>
              <a:t>www.hse.ru</a:t>
            </a:r>
            <a:r>
              <a:rPr lang="ru-RU" sz="800" dirty="0">
                <a:solidFill>
                  <a:schemeClr val="bg1"/>
                </a:solidFill>
              </a:rPr>
              <a:t> 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Questionare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14764"/>
            <a:ext cx="8229600" cy="4747491"/>
          </a:xfrm>
        </p:spPr>
        <p:txBody>
          <a:bodyPr numCol="2"/>
          <a:lstStyle/>
          <a:p>
            <a:pPr>
              <a:buNone/>
            </a:pPr>
            <a:r>
              <a:rPr lang="en-US" sz="1200" b="1" dirty="0" smtClean="0">
                <a:solidFill>
                  <a:srgbClr val="003F82"/>
                </a:solidFill>
              </a:rPr>
              <a:t>Enter your age </a:t>
            </a:r>
            <a:r>
              <a:rPr lang="en-US" sz="1200" dirty="0" smtClean="0">
                <a:solidFill>
                  <a:srgbClr val="003F82"/>
                </a:solidFill>
              </a:rPr>
              <a:t>*</a:t>
            </a:r>
            <a:endParaRPr lang="en-US" sz="1200" b="1" dirty="0" smtClean="0">
              <a:solidFill>
                <a:srgbClr val="003F82"/>
              </a:solidFill>
            </a:endParaRPr>
          </a:p>
          <a:p>
            <a:r>
              <a:rPr lang="en-US" sz="1200" dirty="0" smtClean="0">
                <a:solidFill>
                  <a:srgbClr val="003F82"/>
                </a:solidFill>
              </a:rPr>
              <a:t> - 30</a:t>
            </a:r>
          </a:p>
          <a:p>
            <a:r>
              <a:rPr lang="en-US" sz="1200" dirty="0" smtClean="0">
                <a:solidFill>
                  <a:srgbClr val="003F82"/>
                </a:solidFill>
              </a:rPr>
              <a:t> 31 - 40</a:t>
            </a:r>
          </a:p>
          <a:p>
            <a:r>
              <a:rPr lang="en-US" sz="1200" dirty="0" smtClean="0">
                <a:solidFill>
                  <a:srgbClr val="003F82"/>
                </a:solidFill>
              </a:rPr>
              <a:t> 41 - 50</a:t>
            </a:r>
          </a:p>
          <a:p>
            <a:r>
              <a:rPr lang="en-US" sz="1200" dirty="0" smtClean="0">
                <a:solidFill>
                  <a:srgbClr val="003F82"/>
                </a:solidFill>
              </a:rPr>
              <a:t> 51 - 60</a:t>
            </a:r>
          </a:p>
          <a:p>
            <a:r>
              <a:rPr lang="en-US" sz="1200" dirty="0" smtClean="0">
                <a:solidFill>
                  <a:srgbClr val="003F82"/>
                </a:solidFill>
              </a:rPr>
              <a:t> 61 - 70</a:t>
            </a:r>
          </a:p>
          <a:p>
            <a:r>
              <a:rPr lang="en-US" sz="1200" dirty="0" smtClean="0">
                <a:solidFill>
                  <a:srgbClr val="003F82"/>
                </a:solidFill>
              </a:rPr>
              <a:t> 71 - 80</a:t>
            </a:r>
          </a:p>
          <a:p>
            <a:r>
              <a:rPr lang="en-US" sz="1200" dirty="0" smtClean="0">
                <a:solidFill>
                  <a:srgbClr val="003F82"/>
                </a:solidFill>
              </a:rPr>
              <a:t> 81 -</a:t>
            </a:r>
          </a:p>
          <a:p>
            <a:pPr>
              <a:buNone/>
            </a:pPr>
            <a:r>
              <a:rPr lang="en-US" sz="1200" b="1" dirty="0" smtClean="0">
                <a:solidFill>
                  <a:srgbClr val="003F82"/>
                </a:solidFill>
              </a:rPr>
              <a:t>Choose your gender </a:t>
            </a:r>
            <a:r>
              <a:rPr lang="en-US" sz="1200" dirty="0" smtClean="0">
                <a:solidFill>
                  <a:srgbClr val="003F82"/>
                </a:solidFill>
              </a:rPr>
              <a:t>*</a:t>
            </a:r>
            <a:endParaRPr lang="en-US" sz="1200" b="1" dirty="0" smtClean="0">
              <a:solidFill>
                <a:srgbClr val="003F82"/>
              </a:solidFill>
            </a:endParaRPr>
          </a:p>
          <a:p>
            <a:r>
              <a:rPr lang="en-US" sz="1200" dirty="0" smtClean="0">
                <a:solidFill>
                  <a:srgbClr val="003F82"/>
                </a:solidFill>
              </a:rPr>
              <a:t> male</a:t>
            </a:r>
          </a:p>
          <a:p>
            <a:r>
              <a:rPr lang="en-US" sz="1200" dirty="0" smtClean="0">
                <a:solidFill>
                  <a:srgbClr val="003F82"/>
                </a:solidFill>
              </a:rPr>
              <a:t> female</a:t>
            </a:r>
          </a:p>
          <a:p>
            <a:pPr>
              <a:buNone/>
            </a:pPr>
            <a:r>
              <a:rPr lang="en-US" sz="1200" b="1" dirty="0" smtClean="0">
                <a:solidFill>
                  <a:srgbClr val="003F82"/>
                </a:solidFill>
              </a:rPr>
              <a:t>Enter the country of your permanent residence </a:t>
            </a:r>
            <a:r>
              <a:rPr lang="en-US" sz="1200" dirty="0" smtClean="0">
                <a:solidFill>
                  <a:srgbClr val="003F82"/>
                </a:solidFill>
              </a:rPr>
              <a:t>*</a:t>
            </a:r>
            <a:endParaRPr lang="en-US" sz="1200" b="1" dirty="0" smtClean="0">
              <a:solidFill>
                <a:srgbClr val="003F82"/>
              </a:solidFill>
            </a:endParaRPr>
          </a:p>
          <a:p>
            <a:pPr>
              <a:buNone/>
            </a:pPr>
            <a:r>
              <a:rPr lang="en-US" sz="1200" b="1" dirty="0" smtClean="0">
                <a:solidFill>
                  <a:srgbClr val="003F82"/>
                </a:solidFill>
              </a:rPr>
              <a:t>Enter your main professional position </a:t>
            </a:r>
            <a:r>
              <a:rPr lang="en-US" sz="1200" dirty="0" smtClean="0">
                <a:solidFill>
                  <a:srgbClr val="003F82"/>
                </a:solidFill>
              </a:rPr>
              <a:t>*</a:t>
            </a:r>
            <a:endParaRPr lang="en-US" sz="1200" b="1" dirty="0" smtClean="0">
              <a:solidFill>
                <a:srgbClr val="003F82"/>
              </a:solidFill>
            </a:endParaRPr>
          </a:p>
          <a:p>
            <a:r>
              <a:rPr lang="en-US" sz="1200" dirty="0" smtClean="0">
                <a:solidFill>
                  <a:srgbClr val="003F82"/>
                </a:solidFill>
              </a:rPr>
              <a:t> psychologist</a:t>
            </a:r>
          </a:p>
          <a:p>
            <a:r>
              <a:rPr lang="en-US" sz="1200" dirty="0" smtClean="0">
                <a:solidFill>
                  <a:srgbClr val="003F82"/>
                </a:solidFill>
              </a:rPr>
              <a:t> </a:t>
            </a:r>
            <a:r>
              <a:rPr lang="en-US" sz="1200" dirty="0" err="1" smtClean="0">
                <a:solidFill>
                  <a:srgbClr val="003F82"/>
                </a:solidFill>
              </a:rPr>
              <a:t>counsellor</a:t>
            </a:r>
            <a:endParaRPr lang="en-US" sz="1200" dirty="0" smtClean="0">
              <a:solidFill>
                <a:srgbClr val="003F82"/>
              </a:solidFill>
            </a:endParaRPr>
          </a:p>
          <a:p>
            <a:r>
              <a:rPr lang="en-US" sz="1200" dirty="0" smtClean="0">
                <a:solidFill>
                  <a:srgbClr val="003F82"/>
                </a:solidFill>
              </a:rPr>
              <a:t> psychotherapist</a:t>
            </a:r>
          </a:p>
          <a:p>
            <a:r>
              <a:rPr lang="en-US" sz="1200" dirty="0" smtClean="0">
                <a:solidFill>
                  <a:srgbClr val="003F82"/>
                </a:solidFill>
              </a:rPr>
              <a:t> educationist</a:t>
            </a:r>
          </a:p>
          <a:p>
            <a:r>
              <a:rPr lang="en-US" sz="1200" dirty="0" smtClean="0">
                <a:solidFill>
                  <a:srgbClr val="003F82"/>
                </a:solidFill>
              </a:rPr>
              <a:t> artist</a:t>
            </a:r>
          </a:p>
          <a:p>
            <a:r>
              <a:rPr lang="en-US" sz="1200" dirty="0" smtClean="0">
                <a:solidFill>
                  <a:srgbClr val="003F82"/>
                </a:solidFill>
              </a:rPr>
              <a:t> coach</a:t>
            </a:r>
          </a:p>
          <a:p>
            <a:r>
              <a:rPr lang="en-US" sz="1200" dirty="0" smtClean="0">
                <a:solidFill>
                  <a:srgbClr val="003F82"/>
                </a:solidFill>
              </a:rPr>
              <a:t> mediator</a:t>
            </a:r>
          </a:p>
          <a:p>
            <a:r>
              <a:rPr lang="en-US" sz="1200" dirty="0" smtClean="0">
                <a:solidFill>
                  <a:srgbClr val="003F82"/>
                </a:solidFill>
              </a:rPr>
              <a:t> other: </a:t>
            </a:r>
          </a:p>
          <a:p>
            <a:pPr>
              <a:buNone/>
            </a:pPr>
            <a:r>
              <a:rPr lang="en-US" sz="1200" b="1" dirty="0" smtClean="0">
                <a:solidFill>
                  <a:srgbClr val="003F82"/>
                </a:solidFill>
              </a:rPr>
              <a:t>Enter the duration of your informal association with PCA (in years) </a:t>
            </a:r>
            <a:r>
              <a:rPr lang="en-US" sz="1200" dirty="0" smtClean="0">
                <a:solidFill>
                  <a:srgbClr val="003F82"/>
                </a:solidFill>
              </a:rPr>
              <a:t>*</a:t>
            </a:r>
            <a:endParaRPr lang="en-US" sz="1200" b="1" dirty="0" smtClean="0">
              <a:solidFill>
                <a:srgbClr val="003F82"/>
              </a:solidFill>
            </a:endParaRPr>
          </a:p>
          <a:p>
            <a:r>
              <a:rPr lang="en-US" sz="1200" dirty="0" smtClean="0">
                <a:solidFill>
                  <a:srgbClr val="003F82"/>
                </a:solidFill>
              </a:rPr>
              <a:t> - 5</a:t>
            </a:r>
          </a:p>
          <a:p>
            <a:r>
              <a:rPr lang="en-US" sz="1200" dirty="0" smtClean="0">
                <a:solidFill>
                  <a:srgbClr val="003F82"/>
                </a:solidFill>
              </a:rPr>
              <a:t> 6 - 10</a:t>
            </a:r>
          </a:p>
          <a:p>
            <a:r>
              <a:rPr lang="en-US" sz="1200" dirty="0" smtClean="0">
                <a:solidFill>
                  <a:srgbClr val="003F82"/>
                </a:solidFill>
              </a:rPr>
              <a:t> 11 - 15</a:t>
            </a:r>
          </a:p>
          <a:p>
            <a:r>
              <a:rPr lang="en-US" sz="1200" dirty="0" smtClean="0">
                <a:solidFill>
                  <a:srgbClr val="003F82"/>
                </a:solidFill>
              </a:rPr>
              <a:t> 16 - 20</a:t>
            </a:r>
          </a:p>
          <a:p>
            <a:r>
              <a:rPr lang="en-US" sz="1200" dirty="0" smtClean="0">
                <a:solidFill>
                  <a:srgbClr val="003F82"/>
                </a:solidFill>
              </a:rPr>
              <a:t> 21 - 25</a:t>
            </a:r>
          </a:p>
          <a:p>
            <a:r>
              <a:rPr lang="en-US" sz="1200" dirty="0" smtClean="0">
                <a:solidFill>
                  <a:srgbClr val="003F82"/>
                </a:solidFill>
              </a:rPr>
              <a:t> 26 - 30</a:t>
            </a:r>
          </a:p>
          <a:p>
            <a:r>
              <a:rPr lang="en-US" sz="1200" dirty="0" smtClean="0">
                <a:solidFill>
                  <a:srgbClr val="003F82"/>
                </a:solidFill>
              </a:rPr>
              <a:t> 31 -</a:t>
            </a:r>
          </a:p>
          <a:p>
            <a:pPr>
              <a:buNone/>
            </a:pPr>
            <a:r>
              <a:rPr lang="en-US" sz="1200" b="1" dirty="0" smtClean="0">
                <a:solidFill>
                  <a:srgbClr val="003F82"/>
                </a:solidFill>
              </a:rPr>
              <a:t>Enter a mission of PCA *</a:t>
            </a:r>
          </a:p>
          <a:p>
            <a:r>
              <a:rPr lang="en-US" sz="1200" dirty="0" smtClean="0">
                <a:solidFill>
                  <a:srgbClr val="003F82"/>
                </a:solidFill>
              </a:rPr>
              <a:t> </a:t>
            </a:r>
            <a:r>
              <a:rPr lang="en-US" sz="1200" dirty="0" err="1" smtClean="0">
                <a:solidFill>
                  <a:srgbClr val="003F82"/>
                </a:solidFill>
              </a:rPr>
              <a:t>counselling</a:t>
            </a:r>
            <a:endParaRPr lang="en-US" sz="1200" dirty="0" smtClean="0">
              <a:solidFill>
                <a:srgbClr val="003F82"/>
              </a:solidFill>
            </a:endParaRPr>
          </a:p>
          <a:p>
            <a:r>
              <a:rPr lang="en-US" sz="1200" dirty="0" smtClean="0">
                <a:solidFill>
                  <a:srgbClr val="003F82"/>
                </a:solidFill>
              </a:rPr>
              <a:t> psychotherapy</a:t>
            </a:r>
          </a:p>
          <a:p>
            <a:r>
              <a:rPr lang="en-US" sz="1200" dirty="0" smtClean="0">
                <a:solidFill>
                  <a:srgbClr val="003F82"/>
                </a:solidFill>
              </a:rPr>
              <a:t> facilitation</a:t>
            </a:r>
          </a:p>
          <a:p>
            <a:r>
              <a:rPr lang="en-US" sz="1200" dirty="0" smtClean="0">
                <a:solidFill>
                  <a:srgbClr val="003F82"/>
                </a:solidFill>
              </a:rPr>
              <a:t> education</a:t>
            </a:r>
          </a:p>
          <a:p>
            <a:r>
              <a:rPr lang="en-US" sz="1200" dirty="0" smtClean="0">
                <a:solidFill>
                  <a:srgbClr val="003F82"/>
                </a:solidFill>
              </a:rPr>
              <a:t> coaching</a:t>
            </a:r>
          </a:p>
          <a:p>
            <a:r>
              <a:rPr lang="en-US" sz="1200" dirty="0" smtClean="0">
                <a:solidFill>
                  <a:srgbClr val="003F82"/>
                </a:solidFill>
              </a:rPr>
              <a:t> mediation</a:t>
            </a:r>
          </a:p>
          <a:p>
            <a:r>
              <a:rPr lang="en-US" sz="1200" dirty="0" smtClean="0">
                <a:solidFill>
                  <a:srgbClr val="003F82"/>
                </a:solidFill>
              </a:rPr>
              <a:t> peacemaking</a:t>
            </a:r>
          </a:p>
          <a:p>
            <a:r>
              <a:rPr lang="en-US" sz="1200" dirty="0" smtClean="0">
                <a:solidFill>
                  <a:srgbClr val="003F82"/>
                </a:solidFill>
              </a:rPr>
              <a:t> other: </a:t>
            </a:r>
            <a:endParaRPr lang="en-US" sz="1200" dirty="0">
              <a:solidFill>
                <a:srgbClr val="003F82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Sample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14764"/>
            <a:ext cx="8229600" cy="4747491"/>
          </a:xfrm>
        </p:spPr>
        <p:txBody>
          <a:bodyPr numCol="2"/>
          <a:lstStyle/>
          <a:p>
            <a:pPr>
              <a:buNone/>
            </a:pPr>
            <a:endParaRPr lang="en-US" sz="1000" dirty="0" smtClean="0"/>
          </a:p>
          <a:p>
            <a:pPr>
              <a:buNone/>
            </a:pPr>
            <a:endParaRPr lang="en-US" sz="1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44799" y="1311962"/>
          <a:ext cx="3635513" cy="49617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4009"/>
                <a:gridCol w="621504"/>
              </a:tblGrid>
              <a:tr h="515631"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N=50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Country of permanent residence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3313">
                <a:tc>
                  <a:txBody>
                    <a:bodyPr/>
                    <a:lstStyle/>
                    <a:p>
                      <a:pPr marL="0" lvl="0" indent="-342900" algn="l" defTabSz="457200" rtl="0" eaLnBrk="1" latinLnBrk="0" hangingPunct="1">
                        <a:buFont typeface="+mj-lt"/>
                        <a:buNone/>
                      </a:pPr>
                      <a:r>
                        <a:rPr lang="en-US" sz="1400" kern="1200" dirty="0" smtClean="0">
                          <a:solidFill>
                            <a:srgbClr val="003F82"/>
                          </a:solidFill>
                          <a:latin typeface="+mn-lt"/>
                          <a:ea typeface="+mn-ea"/>
                          <a:cs typeface="+mn-cs"/>
                        </a:rPr>
                        <a:t>1.  Brazil</a:t>
                      </a:r>
                      <a:endParaRPr lang="ru-RU" sz="1400" kern="1200" dirty="0">
                        <a:solidFill>
                          <a:srgbClr val="003F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400" kern="1200" dirty="0" smtClean="0">
                          <a:solidFill>
                            <a:srgbClr val="003F82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400" kern="1200" dirty="0">
                        <a:solidFill>
                          <a:srgbClr val="003F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3313">
                <a:tc>
                  <a:txBody>
                    <a:bodyPr/>
                    <a:lstStyle/>
                    <a:p>
                      <a:pPr marL="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rgbClr val="003F82"/>
                          </a:solidFill>
                          <a:latin typeface="+mn-lt"/>
                          <a:ea typeface="+mn-ea"/>
                          <a:cs typeface="+mn-cs"/>
                        </a:rPr>
                        <a:t>2.  Hong Kong</a:t>
                      </a:r>
                      <a:endParaRPr lang="ru-RU" sz="1400" kern="1200" dirty="0">
                        <a:solidFill>
                          <a:srgbClr val="003F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400" kern="1200" dirty="0" smtClean="0">
                          <a:solidFill>
                            <a:srgbClr val="003F82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400" kern="1200" dirty="0">
                        <a:solidFill>
                          <a:srgbClr val="003F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3541">
                <a:tc>
                  <a:txBody>
                    <a:bodyPr/>
                    <a:lstStyle/>
                    <a:p>
                      <a:pPr marL="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rgbClr val="003F82"/>
                          </a:solidFill>
                          <a:latin typeface="+mn-lt"/>
                          <a:ea typeface="+mn-ea"/>
                          <a:cs typeface="+mn-cs"/>
                        </a:rPr>
                        <a:t>3.  Hungary</a:t>
                      </a:r>
                      <a:endParaRPr lang="ru-RU" sz="1400" kern="1200" dirty="0">
                        <a:solidFill>
                          <a:srgbClr val="003F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400" kern="1200" dirty="0" smtClean="0">
                          <a:solidFill>
                            <a:srgbClr val="003F82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400" kern="1200" dirty="0">
                        <a:solidFill>
                          <a:srgbClr val="003F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3541">
                <a:tc>
                  <a:txBody>
                    <a:bodyPr/>
                    <a:lstStyle/>
                    <a:p>
                      <a:pPr marL="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rgbClr val="003F82"/>
                          </a:solidFill>
                          <a:latin typeface="+mn-lt"/>
                          <a:ea typeface="+mn-ea"/>
                          <a:cs typeface="+mn-cs"/>
                        </a:rPr>
                        <a:t>4.  Germany</a:t>
                      </a:r>
                      <a:endParaRPr lang="ru-RU" sz="1400" kern="1200" dirty="0">
                        <a:solidFill>
                          <a:srgbClr val="003F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400" kern="1200" dirty="0" smtClean="0">
                          <a:solidFill>
                            <a:srgbClr val="003F82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400" kern="1200" dirty="0">
                        <a:solidFill>
                          <a:srgbClr val="003F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3541">
                <a:tc>
                  <a:txBody>
                    <a:bodyPr/>
                    <a:lstStyle/>
                    <a:p>
                      <a:pPr marL="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rgbClr val="003F82"/>
                          </a:solidFill>
                          <a:latin typeface="+mn-lt"/>
                          <a:ea typeface="+mn-ea"/>
                          <a:cs typeface="+mn-cs"/>
                        </a:rPr>
                        <a:t>5.  Japan</a:t>
                      </a:r>
                      <a:endParaRPr lang="ru-RU" sz="1400" kern="1200" dirty="0">
                        <a:solidFill>
                          <a:srgbClr val="003F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400" kern="1200" dirty="0" smtClean="0">
                          <a:solidFill>
                            <a:srgbClr val="003F82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400" kern="1200" dirty="0">
                        <a:solidFill>
                          <a:srgbClr val="003F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3313">
                <a:tc>
                  <a:txBody>
                    <a:bodyPr/>
                    <a:lstStyle/>
                    <a:p>
                      <a:pPr marL="0" indent="-342900" algn="l" defTabSz="457200" rtl="0" eaLnBrk="1" latinLnBrk="0" hangingPunct="1">
                        <a:buFont typeface="+mj-lt"/>
                        <a:buNone/>
                      </a:pPr>
                      <a:r>
                        <a:rPr lang="en-US" sz="1400" kern="1200" dirty="0" smtClean="0">
                          <a:solidFill>
                            <a:srgbClr val="003F82"/>
                          </a:solidFill>
                          <a:latin typeface="+mn-lt"/>
                          <a:ea typeface="+mn-ea"/>
                          <a:cs typeface="+mn-cs"/>
                        </a:rPr>
                        <a:t>6. Kazakhstan</a:t>
                      </a:r>
                      <a:endParaRPr lang="ru-RU" sz="1400" kern="1200" dirty="0">
                        <a:solidFill>
                          <a:srgbClr val="003F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400" kern="1200" dirty="0" smtClean="0">
                          <a:solidFill>
                            <a:srgbClr val="003F82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400" kern="1200" dirty="0">
                        <a:solidFill>
                          <a:srgbClr val="003F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3313">
                <a:tc>
                  <a:txBody>
                    <a:bodyPr/>
                    <a:lstStyle/>
                    <a:p>
                      <a:pPr marL="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rgbClr val="003F82"/>
                          </a:solidFill>
                          <a:latin typeface="+mn-lt"/>
                          <a:ea typeface="+mn-ea"/>
                          <a:cs typeface="+mn-cs"/>
                        </a:rPr>
                        <a:t>7.  Mexico</a:t>
                      </a:r>
                      <a:endParaRPr lang="ru-RU" sz="1400" kern="1200" dirty="0">
                        <a:solidFill>
                          <a:srgbClr val="003F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400" kern="1200" dirty="0" smtClean="0">
                          <a:solidFill>
                            <a:srgbClr val="003F82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400" kern="1200" dirty="0">
                        <a:solidFill>
                          <a:srgbClr val="003F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3541">
                <a:tc>
                  <a:txBody>
                    <a:bodyPr/>
                    <a:lstStyle/>
                    <a:p>
                      <a:pPr marL="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rgbClr val="003F82"/>
                          </a:solidFill>
                          <a:latin typeface="+mn-lt"/>
                          <a:ea typeface="+mn-ea"/>
                          <a:cs typeface="+mn-cs"/>
                        </a:rPr>
                        <a:t>8.  Portugal</a:t>
                      </a:r>
                      <a:endParaRPr lang="ru-RU" sz="1400" kern="1200" dirty="0">
                        <a:solidFill>
                          <a:srgbClr val="003F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400" kern="1200" dirty="0" smtClean="0">
                          <a:solidFill>
                            <a:srgbClr val="003F82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400" kern="1200" dirty="0">
                        <a:solidFill>
                          <a:srgbClr val="003F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3541">
                <a:tc>
                  <a:txBody>
                    <a:bodyPr/>
                    <a:lstStyle/>
                    <a:p>
                      <a:pPr marL="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rgbClr val="003F82"/>
                          </a:solidFill>
                          <a:latin typeface="+mn-lt"/>
                          <a:ea typeface="+mn-ea"/>
                          <a:cs typeface="+mn-cs"/>
                        </a:rPr>
                        <a:t>9.  Romania</a:t>
                      </a:r>
                      <a:endParaRPr lang="ru-RU" sz="1400" kern="1200" dirty="0">
                        <a:solidFill>
                          <a:srgbClr val="003F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400" kern="1200" dirty="0" smtClean="0">
                          <a:solidFill>
                            <a:srgbClr val="003F82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1400" kern="1200" dirty="0">
                        <a:solidFill>
                          <a:srgbClr val="003F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3541">
                <a:tc>
                  <a:txBody>
                    <a:bodyPr/>
                    <a:lstStyle/>
                    <a:p>
                      <a:pPr marL="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rgbClr val="003F82"/>
                          </a:solidFill>
                          <a:latin typeface="+mn-lt"/>
                          <a:ea typeface="+mn-ea"/>
                          <a:cs typeface="+mn-cs"/>
                        </a:rPr>
                        <a:t>10.  Russia</a:t>
                      </a:r>
                      <a:endParaRPr lang="ru-RU" sz="1400" kern="1200" dirty="0">
                        <a:solidFill>
                          <a:srgbClr val="003F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400" kern="1200" dirty="0" smtClean="0">
                          <a:solidFill>
                            <a:srgbClr val="003F82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ru-RU" sz="1400" kern="1200" dirty="0">
                        <a:solidFill>
                          <a:srgbClr val="003F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3313">
                <a:tc>
                  <a:txBody>
                    <a:bodyPr/>
                    <a:lstStyle/>
                    <a:p>
                      <a:pPr marL="0" lvl="0" indent="-342900" algn="l" defTabSz="457200" rtl="0" eaLnBrk="1" latinLnBrk="0" hangingPunct="1">
                        <a:buFont typeface="+mj-lt"/>
                        <a:buNone/>
                      </a:pPr>
                      <a:r>
                        <a:rPr lang="en-US" sz="1400" kern="1200" dirty="0" smtClean="0">
                          <a:solidFill>
                            <a:srgbClr val="003F82"/>
                          </a:solidFill>
                          <a:latin typeface="+mn-lt"/>
                          <a:ea typeface="+mn-ea"/>
                          <a:cs typeface="+mn-cs"/>
                        </a:rPr>
                        <a:t>11. Spain</a:t>
                      </a:r>
                      <a:endParaRPr lang="ru-RU" sz="1400" kern="1200" dirty="0" smtClean="0">
                        <a:solidFill>
                          <a:srgbClr val="003F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400" kern="1200" dirty="0" smtClean="0">
                          <a:solidFill>
                            <a:srgbClr val="003F82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400" kern="1200" dirty="0">
                        <a:solidFill>
                          <a:srgbClr val="003F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3313">
                <a:tc>
                  <a:txBody>
                    <a:bodyPr/>
                    <a:lstStyle/>
                    <a:p>
                      <a:pPr marL="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rgbClr val="003F82"/>
                          </a:solidFill>
                          <a:latin typeface="+mn-lt"/>
                          <a:ea typeface="+mn-ea"/>
                          <a:cs typeface="+mn-cs"/>
                        </a:rPr>
                        <a:t>12. UK</a:t>
                      </a:r>
                      <a:endParaRPr lang="ru-RU" sz="1400" kern="1200" dirty="0">
                        <a:solidFill>
                          <a:srgbClr val="003F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400" kern="1200" dirty="0" smtClean="0">
                          <a:solidFill>
                            <a:srgbClr val="003F82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400" kern="1200" dirty="0">
                        <a:solidFill>
                          <a:srgbClr val="003F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3541">
                <a:tc>
                  <a:txBody>
                    <a:bodyPr/>
                    <a:lstStyle/>
                    <a:p>
                      <a:pPr marL="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rgbClr val="003F82"/>
                          </a:solidFill>
                          <a:latin typeface="+mn-lt"/>
                          <a:ea typeface="+mn-ea"/>
                          <a:cs typeface="+mn-cs"/>
                        </a:rPr>
                        <a:t>13. USA</a:t>
                      </a:r>
                      <a:endParaRPr lang="ru-RU" sz="1400" kern="1200" dirty="0">
                        <a:solidFill>
                          <a:srgbClr val="003F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400" kern="1200" dirty="0" smtClean="0">
                          <a:solidFill>
                            <a:srgbClr val="003F82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400" kern="1200" dirty="0">
                        <a:solidFill>
                          <a:srgbClr val="003F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9054" y="0"/>
            <a:ext cx="7707745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Age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50110"/>
            <a:ext cx="8229600" cy="4676054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4" name="Picture 2" descr="D:\старый компютер\Desktop\char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2072964"/>
            <a:ext cx="8229599" cy="3633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460" y="0"/>
            <a:ext cx="7858539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Gender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2050" name="Picture 2" descr="D:\старый компютер\Desktop\chart(1)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 bwMode="auto">
          <a:xfrm>
            <a:off x="259476" y="2174969"/>
            <a:ext cx="8632733" cy="3862836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4800" dirty="0" smtClean="0">
                <a:solidFill>
                  <a:schemeClr val="bg1"/>
                </a:solidFill>
              </a:rPr>
              <a:t>Professional position</a:t>
            </a:r>
            <a:endParaRPr lang="ru-RU" sz="4800" dirty="0">
              <a:solidFill>
                <a:schemeClr val="bg1"/>
              </a:solidFill>
            </a:endParaRPr>
          </a:p>
        </p:txBody>
      </p:sp>
      <p:pic>
        <p:nvPicPr>
          <p:cNvPr id="3074" name="Picture 2" descr="D:\старый компютер\Desktop\chart(2)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 bwMode="auto">
          <a:xfrm>
            <a:off x="424070" y="2111589"/>
            <a:ext cx="8176591" cy="3555040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4800" dirty="0" smtClean="0">
                <a:solidFill>
                  <a:schemeClr val="bg1"/>
                </a:solidFill>
              </a:rPr>
              <a:t>         Association with PCA (in years)</a:t>
            </a:r>
            <a:endParaRPr lang="ru-RU" sz="4800" dirty="0">
              <a:solidFill>
                <a:schemeClr val="bg1"/>
              </a:solidFill>
            </a:endParaRPr>
          </a:p>
        </p:txBody>
      </p:sp>
      <p:pic>
        <p:nvPicPr>
          <p:cNvPr id="4098" name="Picture 2" descr="D:\старый компютер\Desktop\chart(3)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0" y="1823694"/>
            <a:ext cx="9144000" cy="3975652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8957" y="0"/>
            <a:ext cx="7427843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PCA mission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5122" name="Picture 2" descr="D:\старый компютер\Desktop\chart(4)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 bwMode="auto">
          <a:xfrm>
            <a:off x="172278" y="1875355"/>
            <a:ext cx="8886219" cy="4080134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What’s a mission?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59709"/>
            <a:ext cx="8229600" cy="4066454"/>
          </a:xfrm>
        </p:spPr>
        <p:txBody>
          <a:bodyPr/>
          <a:lstStyle/>
          <a:p>
            <a:pPr>
              <a:buNone/>
            </a:pPr>
            <a:endParaRPr lang="en-US" sz="2800" dirty="0" smtClean="0"/>
          </a:p>
          <a:p>
            <a:pPr lvl="1" algn="ctr">
              <a:buNone/>
            </a:pPr>
            <a:r>
              <a:rPr lang="en-US" dirty="0" smtClean="0">
                <a:solidFill>
                  <a:srgbClr val="003F82"/>
                </a:solidFill>
              </a:rPr>
              <a:t>Two metaphorical answers: </a:t>
            </a:r>
          </a:p>
          <a:p>
            <a:pPr lvl="1" algn="ctr">
              <a:buNone/>
            </a:pPr>
            <a:endParaRPr lang="en-US" dirty="0" smtClean="0">
              <a:solidFill>
                <a:srgbClr val="003F82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GB" dirty="0" smtClean="0">
                <a:solidFill>
                  <a:srgbClr val="003F82"/>
                </a:solidFill>
              </a:rPr>
              <a:t>alpha &amp; omega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>
                <a:solidFill>
                  <a:srgbClr val="003F82"/>
                </a:solidFill>
              </a:rPr>
              <a:t>seed &amp; fruit</a:t>
            </a:r>
          </a:p>
          <a:p>
            <a:pPr lvl="1">
              <a:buNone/>
            </a:pPr>
            <a:r>
              <a:rPr lang="en-US" dirty="0" smtClean="0">
                <a:solidFill>
                  <a:srgbClr val="003F82"/>
                </a:solidFill>
              </a:rPr>
              <a:t> </a:t>
            </a:r>
            <a:endParaRPr lang="ru-RU" dirty="0">
              <a:solidFill>
                <a:srgbClr val="003F82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9272" y="0"/>
            <a:ext cx="7347527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Carl Rogers’ mission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11825"/>
            <a:ext cx="8229600" cy="2614337"/>
          </a:xfrm>
        </p:spPr>
        <p:txBody>
          <a:bodyPr/>
          <a:lstStyle/>
          <a:p>
            <a:pPr>
              <a:buNone/>
            </a:pPr>
            <a:endParaRPr lang="en-US" sz="2800" dirty="0" smtClean="0"/>
          </a:p>
          <a:p>
            <a:pPr lvl="1" algn="just">
              <a:buNone/>
            </a:pPr>
            <a:endParaRPr lang="ru-RU" dirty="0">
              <a:solidFill>
                <a:srgbClr val="003F8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2435" y="1616764"/>
            <a:ext cx="871952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None/>
            </a:pPr>
            <a:r>
              <a:rPr lang="ru-RU" sz="2400" dirty="0" smtClean="0">
                <a:solidFill>
                  <a:srgbClr val="003F82"/>
                </a:solidFill>
              </a:rPr>
              <a:t>                                                  </a:t>
            </a:r>
            <a:r>
              <a:rPr lang="en-US" sz="2400" dirty="0" smtClean="0">
                <a:solidFill>
                  <a:srgbClr val="003F82"/>
                </a:solidFill>
              </a:rPr>
              <a:t>Peacemaking (1977-</a:t>
            </a:r>
          </a:p>
          <a:p>
            <a:pPr lvl="1">
              <a:buNone/>
            </a:pPr>
            <a:r>
              <a:rPr lang="en-US" sz="2400" dirty="0" smtClean="0">
                <a:solidFill>
                  <a:srgbClr val="003F82"/>
                </a:solidFill>
              </a:rPr>
              <a:t>------------------------------------------------------------------------- </a:t>
            </a:r>
            <a:endParaRPr lang="ru-RU" sz="2400" dirty="0" smtClean="0">
              <a:solidFill>
                <a:srgbClr val="003F82"/>
              </a:solidFill>
            </a:endParaRPr>
          </a:p>
          <a:p>
            <a:pPr lvl="1">
              <a:lnSpc>
                <a:spcPct val="200000"/>
              </a:lnSpc>
            </a:pPr>
            <a:r>
              <a:rPr lang="ru-RU" sz="2400" dirty="0" smtClean="0">
                <a:solidFill>
                  <a:srgbClr val="003F82"/>
                </a:solidFill>
              </a:rPr>
              <a:t>                                         </a:t>
            </a:r>
            <a:r>
              <a:rPr lang="en-US" sz="2400" dirty="0" smtClean="0">
                <a:solidFill>
                  <a:srgbClr val="003F82"/>
                </a:solidFill>
              </a:rPr>
              <a:t>Facilitation (1970-</a:t>
            </a:r>
          </a:p>
          <a:p>
            <a:pPr lvl="1">
              <a:lnSpc>
                <a:spcPct val="200000"/>
              </a:lnSpc>
            </a:pPr>
            <a:r>
              <a:rPr lang="ru-RU" sz="2400" dirty="0" smtClean="0">
                <a:solidFill>
                  <a:srgbClr val="003F82"/>
                </a:solidFill>
              </a:rPr>
              <a:t>                                </a:t>
            </a:r>
            <a:r>
              <a:rPr lang="en-US" sz="2400" dirty="0" smtClean="0">
                <a:solidFill>
                  <a:srgbClr val="003F82"/>
                </a:solidFill>
              </a:rPr>
              <a:t>Education (1969-</a:t>
            </a:r>
          </a:p>
          <a:p>
            <a:pPr lvl="1">
              <a:lnSpc>
                <a:spcPct val="200000"/>
              </a:lnSpc>
            </a:pPr>
            <a:r>
              <a:rPr lang="ru-RU" sz="2400" dirty="0" smtClean="0">
                <a:solidFill>
                  <a:srgbClr val="003F82"/>
                </a:solidFill>
              </a:rPr>
              <a:t>                       </a:t>
            </a:r>
            <a:r>
              <a:rPr lang="en-US" sz="2400" dirty="0" smtClean="0">
                <a:solidFill>
                  <a:srgbClr val="003F82"/>
                </a:solidFill>
              </a:rPr>
              <a:t>Psychotherapy (1942-</a:t>
            </a:r>
          </a:p>
          <a:p>
            <a:pPr lvl="1">
              <a:lnSpc>
                <a:spcPct val="200000"/>
              </a:lnSpc>
              <a:buNone/>
            </a:pPr>
            <a:r>
              <a:rPr lang="ru-RU" sz="2400" dirty="0" smtClean="0">
                <a:solidFill>
                  <a:srgbClr val="003F82"/>
                </a:solidFill>
              </a:rPr>
              <a:t>             </a:t>
            </a:r>
            <a:r>
              <a:rPr lang="en-US" sz="2400" dirty="0" smtClean="0">
                <a:solidFill>
                  <a:srgbClr val="003F82"/>
                </a:solidFill>
              </a:rPr>
              <a:t>Counseling (1939-</a:t>
            </a:r>
            <a:endParaRPr lang="ru-RU" sz="2400" dirty="0" smtClean="0">
              <a:solidFill>
                <a:srgbClr val="003F82"/>
              </a:solidFill>
            </a:endParaRPr>
          </a:p>
          <a:p>
            <a:pPr lvl="1">
              <a:buNone/>
            </a:pPr>
            <a:r>
              <a:rPr lang="ru-RU" sz="2400" dirty="0" smtClean="0">
                <a:solidFill>
                  <a:srgbClr val="003F82"/>
                </a:solidFill>
              </a:rPr>
              <a:t>-------------------------------------------------------------------------</a:t>
            </a:r>
            <a:r>
              <a:rPr lang="en-US" sz="2400" dirty="0" smtClean="0">
                <a:solidFill>
                  <a:srgbClr val="003F82"/>
                </a:solidFill>
              </a:rPr>
              <a:t>Peacemaking (19</a:t>
            </a:r>
            <a:r>
              <a:rPr lang="ru-RU" sz="2400" dirty="0" smtClean="0">
                <a:solidFill>
                  <a:srgbClr val="003F82"/>
                </a:solidFill>
              </a:rPr>
              <a:t>22</a:t>
            </a:r>
            <a:r>
              <a:rPr lang="en-US" sz="2400" dirty="0" smtClean="0">
                <a:solidFill>
                  <a:srgbClr val="003F82"/>
                </a:solidFill>
              </a:rPr>
              <a:t>-</a:t>
            </a:r>
          </a:p>
          <a:p>
            <a:pPr lvl="1" algn="ctr">
              <a:buNone/>
            </a:pPr>
            <a:endParaRPr lang="ru-RU" dirty="0">
              <a:solidFill>
                <a:srgbClr val="003F82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These were his way and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his mission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59709"/>
            <a:ext cx="8229600" cy="4066454"/>
          </a:xfrm>
        </p:spPr>
        <p:txBody>
          <a:bodyPr/>
          <a:lstStyle/>
          <a:p>
            <a:pPr>
              <a:buNone/>
            </a:pPr>
            <a:endParaRPr lang="en-US" sz="2800" dirty="0" smtClean="0"/>
          </a:p>
          <a:p>
            <a:pPr lvl="1" algn="ctr">
              <a:buNone/>
            </a:pPr>
            <a:r>
              <a:rPr lang="en-US" dirty="0" smtClean="0">
                <a:solidFill>
                  <a:srgbClr val="003F82"/>
                </a:solidFill>
              </a:rPr>
              <a:t>What are yours?</a:t>
            </a:r>
          </a:p>
          <a:p>
            <a:pPr lvl="1" algn="ctr">
              <a:buNone/>
            </a:pPr>
            <a:endParaRPr lang="en-US" dirty="0" smtClean="0">
              <a:solidFill>
                <a:srgbClr val="003F82"/>
              </a:solidFill>
            </a:endParaRPr>
          </a:p>
          <a:p>
            <a:pPr lvl="1" algn="ctr">
              <a:buNone/>
            </a:pPr>
            <a:r>
              <a:rPr lang="en-US" dirty="0" smtClean="0">
                <a:solidFill>
                  <a:srgbClr val="003F82"/>
                </a:solidFill>
              </a:rPr>
              <a:t> </a:t>
            </a:r>
          </a:p>
          <a:p>
            <a:pPr lvl="1" algn="ctr">
              <a:buNone/>
            </a:pPr>
            <a:r>
              <a:rPr lang="en-US" dirty="0" smtClean="0">
                <a:solidFill>
                  <a:srgbClr val="003F82"/>
                </a:solidFill>
              </a:rPr>
              <a:t>Let’s try to answer on this question </a:t>
            </a:r>
          </a:p>
          <a:p>
            <a:pPr lvl="1" algn="ctr">
              <a:buNone/>
            </a:pPr>
            <a:r>
              <a:rPr lang="en-US" dirty="0" smtClean="0">
                <a:solidFill>
                  <a:srgbClr val="003F82"/>
                </a:solidFill>
              </a:rPr>
              <a:t>in terms of “The Parable of the Fig tree”</a:t>
            </a:r>
          </a:p>
          <a:p>
            <a:pPr lvl="1">
              <a:buNone/>
            </a:pPr>
            <a:r>
              <a:rPr lang="en-US" dirty="0" smtClean="0">
                <a:solidFill>
                  <a:srgbClr val="003F82"/>
                </a:solidFill>
              </a:rPr>
              <a:t> </a:t>
            </a:r>
            <a:endParaRPr lang="ru-RU" dirty="0">
              <a:solidFill>
                <a:srgbClr val="003F82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Part I: PCA to Self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57739"/>
            <a:ext cx="8229600" cy="4668423"/>
          </a:xfrm>
        </p:spPr>
        <p:txBody>
          <a:bodyPr/>
          <a:lstStyle/>
          <a:p>
            <a:pPr algn="ctr" fontAlgn="t">
              <a:buNone/>
            </a:pPr>
            <a:r>
              <a:rPr lang="en-US" sz="2400" dirty="0" smtClean="0">
                <a:solidFill>
                  <a:srgbClr val="003F82"/>
                </a:solidFill>
              </a:rPr>
              <a:t>Introduction:</a:t>
            </a:r>
          </a:p>
          <a:p>
            <a:pPr algn="just" fontAlgn="t"/>
            <a:endParaRPr lang="en-US" sz="2400" dirty="0" smtClean="0">
              <a:solidFill>
                <a:srgbClr val="003F82"/>
              </a:solidFill>
            </a:endParaRPr>
          </a:p>
          <a:p>
            <a:pPr algn="just" fontAlgn="t"/>
            <a:r>
              <a:rPr lang="en-US" sz="2400" dirty="0" smtClean="0">
                <a:solidFill>
                  <a:srgbClr val="003F82"/>
                </a:solidFill>
              </a:rPr>
              <a:t>traditionally, the Self is defined as a result of a process of individualization (individuality) </a:t>
            </a:r>
          </a:p>
          <a:p>
            <a:pPr algn="just" fontAlgn="t">
              <a:buNone/>
            </a:pPr>
            <a:endParaRPr lang="en-US" sz="2400" dirty="0" smtClean="0">
              <a:solidFill>
                <a:srgbClr val="003F82"/>
              </a:solidFill>
            </a:endParaRPr>
          </a:p>
          <a:p>
            <a:pPr algn="just" fontAlgn="t"/>
            <a:r>
              <a:rPr lang="en-US" sz="2400" dirty="0" smtClean="0">
                <a:solidFill>
                  <a:srgbClr val="003F82"/>
                </a:solidFill>
              </a:rPr>
              <a:t>PCA to Self means that it’s a result of a process of self-actualization (individuation in Jung’s terms) or </a:t>
            </a:r>
            <a:r>
              <a:rPr lang="en-US" sz="2400" i="1" dirty="0" smtClean="0">
                <a:solidFill>
                  <a:srgbClr val="003F82"/>
                </a:solidFill>
              </a:rPr>
              <a:t>an </a:t>
            </a:r>
            <a:r>
              <a:rPr lang="en-US" sz="2400" i="1" dirty="0" err="1" smtClean="0">
                <a:solidFill>
                  <a:srgbClr val="003F82"/>
                </a:solidFill>
              </a:rPr>
              <a:t>individity</a:t>
            </a:r>
            <a:r>
              <a:rPr lang="en-US" sz="2400" dirty="0" smtClean="0">
                <a:solidFill>
                  <a:srgbClr val="003F82"/>
                </a:solidFill>
              </a:rPr>
              <a:t> </a:t>
            </a:r>
          </a:p>
          <a:p>
            <a:pPr algn="just" fontAlgn="t">
              <a:buNone/>
            </a:pPr>
            <a:endParaRPr lang="ru-RU" sz="2400" dirty="0">
              <a:solidFill>
                <a:srgbClr val="003F8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Choice: leaves vs. fruits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44668" y="2958305"/>
            <a:ext cx="2466975" cy="1847851"/>
          </a:xfrm>
        </p:spPr>
        <p:txBody>
          <a:bodyPr/>
          <a:lstStyle/>
          <a:p>
            <a:pPr>
              <a:buNone/>
            </a:pPr>
            <a:endParaRPr lang="en-US" sz="2800" dirty="0" smtClean="0"/>
          </a:p>
          <a:p>
            <a:pPr lvl="1" algn="just">
              <a:buNone/>
            </a:pPr>
            <a:endParaRPr lang="ru-RU" dirty="0">
              <a:solidFill>
                <a:srgbClr val="003F82"/>
              </a:solidFill>
            </a:endParaRPr>
          </a:p>
        </p:txBody>
      </p:sp>
      <p:pic>
        <p:nvPicPr>
          <p:cNvPr id="1027" name="Picture 3" descr="D:\Desktop\imagesTW5BE8Y4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 bwMode="auto">
          <a:xfrm>
            <a:off x="5400675" y="2958306"/>
            <a:ext cx="2533650" cy="1809750"/>
          </a:xfrm>
          <a:prstGeom prst="rect">
            <a:avLst/>
          </a:prstGeom>
          <a:noFill/>
        </p:spPr>
      </p:pic>
      <p:pic>
        <p:nvPicPr>
          <p:cNvPr id="1029" name="Picture 5" descr="D:\Desktop\imagesDYF3EDRV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44669" y="2958306"/>
            <a:ext cx="2466975" cy="1847850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8957" y="0"/>
            <a:ext cx="7427843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He knows, he smiles…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5" name="Содержимое 4"/>
          <p:cNvPicPr>
            <a:picLocks noGrp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 bwMode="auto">
          <a:xfrm>
            <a:off x="2348190" y="1634020"/>
            <a:ext cx="4447619" cy="4458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610678" y="6092343"/>
            <a:ext cx="3962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/>
              <a:t>1986</a:t>
            </a:r>
            <a:endParaRPr lang="ru-RU" sz="1600" i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278296" y="2170545"/>
            <a:ext cx="8570140" cy="2166505"/>
          </a:xfrm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2000" dirty="0" smtClean="0">
                <a:solidFill>
                  <a:srgbClr val="003F82"/>
                </a:solidFill>
                <a:latin typeface="+mn-lt"/>
                <a:ea typeface="ＭＳ Ｐゴシック"/>
                <a:cs typeface="ＭＳ Ｐゴシック"/>
              </a:rPr>
              <a:t/>
            </a:r>
            <a:br>
              <a:rPr lang="ru-RU" sz="2000" dirty="0" smtClean="0">
                <a:solidFill>
                  <a:srgbClr val="003F82"/>
                </a:solidFill>
                <a:latin typeface="+mn-lt"/>
                <a:ea typeface="ＭＳ Ｐゴシック"/>
                <a:cs typeface="ＭＳ Ｐゴシック"/>
              </a:rPr>
            </a:br>
            <a:r>
              <a:rPr lang="en-US" sz="3200" b="1" dirty="0" smtClean="0">
                <a:solidFill>
                  <a:srgbClr val="003F82"/>
                </a:solidFill>
                <a:latin typeface="+mn-lt"/>
                <a:ea typeface="ＭＳ Ｐゴシック"/>
                <a:cs typeface="ＭＳ Ｐゴシック"/>
              </a:rPr>
              <a:t/>
            </a:r>
            <a:br>
              <a:rPr lang="en-US" sz="3200" b="1" dirty="0" smtClean="0">
                <a:solidFill>
                  <a:srgbClr val="003F82"/>
                </a:solidFill>
                <a:latin typeface="+mn-lt"/>
                <a:ea typeface="ＭＳ Ｐゴシック"/>
                <a:cs typeface="ＭＳ Ｐゴシック"/>
              </a:rPr>
            </a:br>
            <a:r>
              <a:rPr lang="en-US" sz="5400" b="1" dirty="0" smtClean="0">
                <a:solidFill>
                  <a:srgbClr val="003F82"/>
                </a:solidFill>
                <a:latin typeface="+mn-lt"/>
                <a:ea typeface="ＭＳ Ｐゴシック"/>
                <a:cs typeface="ＭＳ Ｐゴシック"/>
              </a:rPr>
              <a:t>Thank you for your attention!</a:t>
            </a:r>
            <a:r>
              <a:rPr lang="en-US" sz="5400" b="1" dirty="0" smtClean="0">
                <a:solidFill>
                  <a:srgbClr val="003F82"/>
                </a:solidFill>
                <a:ea typeface="ＭＳ Ｐゴシック"/>
                <a:cs typeface="ＭＳ Ｐゴシック"/>
              </a:rPr>
              <a:t> 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3200" dirty="0" smtClean="0">
                <a:solidFill>
                  <a:srgbClr val="003F82"/>
                </a:solidFill>
                <a:latin typeface="+mn-lt"/>
                <a:ea typeface="ＭＳ Ｐゴシック"/>
                <a:cs typeface="ＭＳ Ｐゴシック"/>
              </a:rPr>
              <a:t/>
            </a:r>
            <a:br>
              <a:rPr lang="ru-RU" sz="3200" dirty="0" smtClean="0">
                <a:solidFill>
                  <a:srgbClr val="003F82"/>
                </a:solidFill>
                <a:latin typeface="+mn-lt"/>
                <a:ea typeface="ＭＳ Ｐゴシック"/>
                <a:cs typeface="ＭＳ Ｐゴシック"/>
              </a:rPr>
            </a:br>
            <a:endParaRPr lang="en-US" sz="3200" dirty="0" smtClean="0">
              <a:solidFill>
                <a:srgbClr val="003F82"/>
              </a:solidFill>
              <a:latin typeface="+mn-lt"/>
              <a:ea typeface="ＭＳ Ｐゴシック"/>
              <a:cs typeface="ＭＳ Ｐゴシック"/>
            </a:endParaRPr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636104" y="4068417"/>
            <a:ext cx="8212331" cy="2239618"/>
          </a:xfrm>
        </p:spPr>
        <p:txBody>
          <a:bodyPr/>
          <a:lstStyle/>
          <a:p>
            <a:pPr eaLnBrk="1" hangingPunct="1"/>
            <a:endParaRPr lang="ru-RU" sz="2000" b="1" dirty="0" smtClean="0">
              <a:solidFill>
                <a:srgbClr val="003F82"/>
              </a:solidFill>
            </a:endParaRPr>
          </a:p>
          <a:p>
            <a:pPr eaLnBrk="1" hangingPunct="1"/>
            <a:endParaRPr lang="ru-RU" sz="2400" i="1" dirty="0" smtClean="0">
              <a:solidFill>
                <a:srgbClr val="003F82"/>
              </a:solidFill>
            </a:endParaRPr>
          </a:p>
        </p:txBody>
      </p:sp>
      <p:sp>
        <p:nvSpPr>
          <p:cNvPr id="13316" name="Subtitle 2"/>
          <p:cNvSpPr txBox="1">
            <a:spLocks/>
          </p:cNvSpPr>
          <p:nvPr/>
        </p:nvSpPr>
        <p:spPr bwMode="auto">
          <a:xfrm>
            <a:off x="1371600" y="6467475"/>
            <a:ext cx="64008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800" dirty="0" err="1">
                <a:solidFill>
                  <a:schemeClr val="bg1"/>
                </a:solidFill>
              </a:rPr>
              <a:t>Higher</a:t>
            </a:r>
            <a:r>
              <a:rPr lang="ru-RU" sz="800" dirty="0">
                <a:solidFill>
                  <a:schemeClr val="bg1"/>
                </a:solidFill>
              </a:rPr>
              <a:t> </a:t>
            </a:r>
            <a:r>
              <a:rPr lang="ru-RU" sz="800" dirty="0" err="1">
                <a:solidFill>
                  <a:schemeClr val="bg1"/>
                </a:solidFill>
              </a:rPr>
              <a:t>School</a:t>
            </a:r>
            <a:r>
              <a:rPr lang="ru-RU" sz="800" dirty="0">
                <a:solidFill>
                  <a:schemeClr val="bg1"/>
                </a:solidFill>
              </a:rPr>
              <a:t> </a:t>
            </a:r>
            <a:r>
              <a:rPr lang="ru-RU" sz="800" dirty="0" err="1">
                <a:solidFill>
                  <a:schemeClr val="bg1"/>
                </a:solidFill>
              </a:rPr>
              <a:t>of</a:t>
            </a:r>
            <a:r>
              <a:rPr lang="ru-RU" sz="800" dirty="0">
                <a:solidFill>
                  <a:schemeClr val="bg1"/>
                </a:solidFill>
              </a:rPr>
              <a:t> </a:t>
            </a:r>
            <a:r>
              <a:rPr lang="ru-RU" sz="800" dirty="0" err="1">
                <a:solidFill>
                  <a:schemeClr val="bg1"/>
                </a:solidFill>
              </a:rPr>
              <a:t>Economics</a:t>
            </a:r>
            <a:r>
              <a:rPr lang="ru-RU" sz="800" dirty="0">
                <a:solidFill>
                  <a:schemeClr val="bg1"/>
                </a:solidFill>
              </a:rPr>
              <a:t> , </a:t>
            </a:r>
            <a:r>
              <a:rPr lang="en-US" sz="800" dirty="0">
                <a:solidFill>
                  <a:schemeClr val="bg1"/>
                </a:solidFill>
              </a:rPr>
              <a:t>Moscow</a:t>
            </a:r>
            <a:r>
              <a:rPr lang="ru-RU" sz="800" dirty="0">
                <a:solidFill>
                  <a:schemeClr val="bg1"/>
                </a:solidFill>
              </a:rPr>
              <a:t>, </a:t>
            </a:r>
            <a:r>
              <a:rPr lang="ru-RU" sz="800" dirty="0" smtClean="0">
                <a:solidFill>
                  <a:schemeClr val="bg1"/>
                </a:solidFill>
              </a:rPr>
              <a:t>201</a:t>
            </a:r>
            <a:r>
              <a:rPr lang="en-US" sz="800" dirty="0" smtClean="0">
                <a:solidFill>
                  <a:schemeClr val="bg1"/>
                </a:solidFill>
              </a:rPr>
              <a:t>5</a:t>
            </a:r>
            <a:endParaRPr lang="ru-RU" sz="800" dirty="0">
              <a:solidFill>
                <a:schemeClr val="bg1"/>
              </a:solidFill>
            </a:endParaRPr>
          </a:p>
          <a:p>
            <a:pPr algn="ctr">
              <a:spcBef>
                <a:spcPct val="20000"/>
              </a:spcBef>
            </a:pPr>
            <a:r>
              <a:rPr lang="en-US" sz="800" dirty="0">
                <a:solidFill>
                  <a:schemeClr val="bg1"/>
                </a:solidFill>
              </a:rPr>
              <a:t>www.hse.ru</a:t>
            </a:r>
            <a:r>
              <a:rPr lang="ru-RU" sz="800" dirty="0">
                <a:solidFill>
                  <a:schemeClr val="bg1"/>
                </a:solidFill>
              </a:rPr>
              <a:t> 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Traditional approach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88656"/>
            <a:ext cx="8229600" cy="4239489"/>
          </a:xfrm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/>
          <a:lstStyle/>
          <a:p>
            <a:pPr algn="ctr" fontAlgn="t">
              <a:buFont typeface="Arial" charset="0"/>
              <a:buNone/>
            </a:pPr>
            <a:r>
              <a:rPr lang="en-US" sz="2400" dirty="0" smtClean="0">
                <a:solidFill>
                  <a:srgbClr val="003F82"/>
                </a:solidFill>
              </a:rPr>
              <a:t>Self as Individuality / Personality:</a:t>
            </a:r>
          </a:p>
          <a:p>
            <a:pPr algn="ctr" fontAlgn="t">
              <a:buFont typeface="Arial" charset="0"/>
              <a:buNone/>
            </a:pPr>
            <a:r>
              <a:rPr lang="en-US" sz="2400" dirty="0" smtClean="0">
                <a:solidFill>
                  <a:srgbClr val="003F82"/>
                </a:solidFill>
              </a:rPr>
              <a:t> “façade” &amp; “shadow”</a:t>
            </a:r>
            <a:endParaRPr lang="ru-RU" sz="2400" dirty="0" smtClean="0">
              <a:solidFill>
                <a:srgbClr val="003F82"/>
              </a:solidFill>
            </a:endParaRPr>
          </a:p>
          <a:p>
            <a:pPr algn="ctr" fontAlgn="t">
              <a:buFont typeface="Arial" charset="0"/>
              <a:buNone/>
            </a:pPr>
            <a:r>
              <a:rPr lang="en-US" sz="2400" dirty="0" smtClean="0">
                <a:solidFill>
                  <a:srgbClr val="003F82"/>
                </a:solidFill>
              </a:rPr>
              <a:t>inner war </a:t>
            </a:r>
          </a:p>
          <a:p>
            <a:pPr algn="ctr" fontAlgn="t">
              <a:buFont typeface="Arial" charset="0"/>
              <a:buNone/>
            </a:pPr>
            <a:r>
              <a:rPr lang="en-US" sz="2400" dirty="0" smtClean="0">
                <a:solidFill>
                  <a:srgbClr val="003F82"/>
                </a:solidFill>
              </a:rPr>
              <a:t>(in white &amp; black)</a:t>
            </a:r>
            <a:endParaRPr lang="ru-RU" sz="2400" dirty="0" smtClean="0">
              <a:solidFill>
                <a:srgbClr val="003F82"/>
              </a:solidFill>
            </a:endParaRPr>
          </a:p>
          <a:p>
            <a:endParaRPr lang="ru-RU" sz="2000" dirty="0">
              <a:solidFill>
                <a:srgbClr val="003F82"/>
              </a:solidFill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69839" y="3428999"/>
            <a:ext cx="2118360" cy="2082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Person-centered approach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36436"/>
            <a:ext cx="8229600" cy="4389727"/>
          </a:xfrm>
        </p:spPr>
        <p:txBody>
          <a:bodyPr/>
          <a:lstStyle/>
          <a:p>
            <a:pPr algn="ctr" fontAlgn="t">
              <a:buNone/>
            </a:pPr>
            <a:r>
              <a:rPr lang="en-US" sz="2400" dirty="0" smtClean="0">
                <a:solidFill>
                  <a:srgbClr val="003F82"/>
                </a:solidFill>
              </a:rPr>
              <a:t>Self as </a:t>
            </a:r>
            <a:r>
              <a:rPr lang="en-US" sz="2400" dirty="0" err="1" smtClean="0">
                <a:solidFill>
                  <a:srgbClr val="003F82"/>
                </a:solidFill>
              </a:rPr>
              <a:t>Individity</a:t>
            </a:r>
            <a:r>
              <a:rPr lang="en-US" sz="2400" dirty="0" smtClean="0">
                <a:solidFill>
                  <a:srgbClr val="003F82"/>
                </a:solidFill>
              </a:rPr>
              <a:t> / Essence: </a:t>
            </a:r>
          </a:p>
          <a:p>
            <a:pPr algn="ctr" fontAlgn="t">
              <a:buNone/>
            </a:pPr>
            <a:r>
              <a:rPr lang="en-US" sz="2400" dirty="0" smtClean="0">
                <a:solidFill>
                  <a:srgbClr val="003F82"/>
                </a:solidFill>
              </a:rPr>
              <a:t>internal, core, intuitive, positive, unprotected </a:t>
            </a:r>
          </a:p>
          <a:p>
            <a:pPr algn="ctr" fontAlgn="t">
              <a:buNone/>
            </a:pPr>
            <a:r>
              <a:rPr lang="en-US" sz="2400" dirty="0" smtClean="0">
                <a:solidFill>
                  <a:srgbClr val="003F82"/>
                </a:solidFill>
              </a:rPr>
              <a:t>part of Personality</a:t>
            </a:r>
          </a:p>
          <a:p>
            <a:pPr algn="ctr" fontAlgn="t">
              <a:buNone/>
            </a:pPr>
            <a:r>
              <a:rPr lang="en-US" sz="2400" dirty="0" smtClean="0">
                <a:solidFill>
                  <a:srgbClr val="003F82"/>
                </a:solidFill>
              </a:rPr>
              <a:t>inner peace </a:t>
            </a:r>
          </a:p>
          <a:p>
            <a:pPr algn="ctr" fontAlgn="t">
              <a:buNone/>
            </a:pPr>
            <a:r>
              <a:rPr lang="en-US" sz="2400" dirty="0" smtClean="0">
                <a:solidFill>
                  <a:srgbClr val="003F82"/>
                </a:solidFill>
              </a:rPr>
              <a:t>(in yellow)</a:t>
            </a:r>
            <a:endParaRPr lang="ru-RU" sz="2400" dirty="0" smtClean="0">
              <a:solidFill>
                <a:srgbClr val="003F82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2667" y="3998913"/>
            <a:ext cx="2018665" cy="212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    The main features of </a:t>
            </a:r>
            <a:r>
              <a:rPr lang="en-US" dirty="0" err="1" smtClean="0">
                <a:solidFill>
                  <a:schemeClr val="bg1"/>
                </a:solidFill>
              </a:rPr>
              <a:t>individity</a:t>
            </a:r>
            <a:r>
              <a:rPr lang="en-US" dirty="0" smtClean="0">
                <a:solidFill>
                  <a:schemeClr val="bg1"/>
                </a:solidFill>
              </a:rPr>
              <a:t>   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59709"/>
            <a:ext cx="8229600" cy="4066454"/>
          </a:xfrm>
        </p:spPr>
        <p:txBody>
          <a:bodyPr/>
          <a:lstStyle/>
          <a:p>
            <a:r>
              <a:rPr lang="en-US" sz="2400" dirty="0" smtClean="0">
                <a:solidFill>
                  <a:srgbClr val="003F82"/>
                </a:solidFill>
              </a:rPr>
              <a:t>numinous (transpersonal) experiences </a:t>
            </a:r>
          </a:p>
          <a:p>
            <a:r>
              <a:rPr lang="en-US" sz="2400" dirty="0" smtClean="0">
                <a:solidFill>
                  <a:srgbClr val="003F82"/>
                </a:solidFill>
              </a:rPr>
              <a:t>sensitivity </a:t>
            </a:r>
          </a:p>
          <a:p>
            <a:r>
              <a:rPr lang="en-US" sz="2400" dirty="0" smtClean="0">
                <a:solidFill>
                  <a:srgbClr val="003F82"/>
                </a:solidFill>
              </a:rPr>
              <a:t>openness to experience </a:t>
            </a:r>
          </a:p>
          <a:p>
            <a:r>
              <a:rPr lang="en-US" sz="2400" dirty="0" smtClean="0">
                <a:solidFill>
                  <a:srgbClr val="003F82"/>
                </a:solidFill>
              </a:rPr>
              <a:t>authenticity (congruence)</a:t>
            </a:r>
          </a:p>
          <a:p>
            <a:r>
              <a:rPr lang="en-US" sz="2400" dirty="0" smtClean="0">
                <a:solidFill>
                  <a:srgbClr val="003F82"/>
                </a:solidFill>
              </a:rPr>
              <a:t>ability to love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Human being’ Self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54909"/>
            <a:ext cx="8229600" cy="4507346"/>
          </a:xfrm>
        </p:spPr>
        <p:txBody>
          <a:bodyPr/>
          <a:lstStyle/>
          <a:p>
            <a:pPr algn="ctr" fontAlgn="t">
              <a:buNone/>
            </a:pPr>
            <a:r>
              <a:rPr lang="en-US" sz="2400" dirty="0" smtClean="0">
                <a:solidFill>
                  <a:srgbClr val="003F82"/>
                </a:solidFill>
              </a:rPr>
              <a:t>is characterized by same qualities (Rogers, 2001; see Baldwin, 1987):</a:t>
            </a:r>
          </a:p>
          <a:p>
            <a:pPr algn="just" fontAlgn="t"/>
            <a:r>
              <a:rPr lang="en-US" sz="2400" dirty="0" smtClean="0">
                <a:solidFill>
                  <a:srgbClr val="003F82"/>
                </a:solidFill>
              </a:rPr>
              <a:t> unconditional positive regard, </a:t>
            </a:r>
          </a:p>
          <a:p>
            <a:pPr algn="just" fontAlgn="t"/>
            <a:r>
              <a:rPr lang="en-US" sz="2400" dirty="0" smtClean="0">
                <a:solidFill>
                  <a:srgbClr val="003F82"/>
                </a:solidFill>
              </a:rPr>
              <a:t>empathic understanding, </a:t>
            </a:r>
          </a:p>
          <a:p>
            <a:pPr algn="just" fontAlgn="t"/>
            <a:r>
              <a:rPr lang="en-US" sz="2400" dirty="0" smtClean="0">
                <a:solidFill>
                  <a:srgbClr val="003F82"/>
                </a:solidFill>
              </a:rPr>
              <a:t>congruent self-expression, </a:t>
            </a:r>
          </a:p>
          <a:p>
            <a:pPr algn="just" fontAlgn="t"/>
            <a:r>
              <a:rPr lang="en-US" sz="2400" dirty="0" smtClean="0">
                <a:solidFill>
                  <a:srgbClr val="003F82"/>
                </a:solidFill>
              </a:rPr>
              <a:t>altered (unconditional) states of consciousness,</a:t>
            </a:r>
          </a:p>
          <a:p>
            <a:pPr algn="just" fontAlgn="t"/>
            <a:r>
              <a:rPr lang="en-US" sz="2400" dirty="0" smtClean="0">
                <a:solidFill>
                  <a:srgbClr val="003F82"/>
                </a:solidFill>
              </a:rPr>
              <a:t>presence in any situation by intuitive, positive, essential characteristics.</a:t>
            </a:r>
            <a:endParaRPr lang="ru-RU" sz="2400" dirty="0" smtClean="0">
              <a:solidFill>
                <a:srgbClr val="003F82"/>
              </a:solidFill>
            </a:endParaRPr>
          </a:p>
          <a:p>
            <a:endParaRPr lang="ru-RU" sz="2000" dirty="0">
              <a:solidFill>
                <a:srgbClr val="003F8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9054" y="0"/>
            <a:ext cx="7707745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Conclusion</a:t>
            </a:r>
            <a:r>
              <a:rPr lang="en-US" b="1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50110"/>
            <a:ext cx="8229600" cy="4676054"/>
          </a:xfrm>
        </p:spPr>
        <p:txBody>
          <a:bodyPr/>
          <a:lstStyle/>
          <a:p>
            <a:r>
              <a:rPr lang="en-US" sz="2400" dirty="0" smtClean="0">
                <a:solidFill>
                  <a:srgbClr val="003F82"/>
                </a:solidFill>
              </a:rPr>
              <a:t>Psychology as </a:t>
            </a:r>
            <a:r>
              <a:rPr lang="en-US" sz="2400" i="1" dirty="0" smtClean="0">
                <a:solidFill>
                  <a:srgbClr val="003F82"/>
                </a:solidFill>
              </a:rPr>
              <a:t>a natural science </a:t>
            </a:r>
            <a:r>
              <a:rPr lang="en-US" sz="2400" dirty="0" smtClean="0">
                <a:solidFill>
                  <a:srgbClr val="003F82"/>
                </a:solidFill>
              </a:rPr>
              <a:t>discipline does not have any sufficient descriptive tools for characterizing of a Self </a:t>
            </a:r>
          </a:p>
          <a:p>
            <a:r>
              <a:rPr lang="en-US" sz="2400" dirty="0" smtClean="0">
                <a:solidFill>
                  <a:srgbClr val="003F82"/>
                </a:solidFill>
              </a:rPr>
              <a:t>Even PCA therapists (who do not treat their clients as objects) realize that up to now they lack in language to describe a Self  </a:t>
            </a:r>
          </a:p>
          <a:p>
            <a:r>
              <a:rPr lang="en-US" sz="2400" dirty="0" smtClean="0">
                <a:solidFill>
                  <a:srgbClr val="003F82"/>
                </a:solidFill>
              </a:rPr>
              <a:t>As soon as PCA therapists, wishing to understand the essential principles of a person’s Self, takes a step away from traditional approach to Self as a personality (an individuality) they immediately step into </a:t>
            </a:r>
            <a:r>
              <a:rPr lang="en-US" sz="2400" i="1" dirty="0" smtClean="0">
                <a:solidFill>
                  <a:srgbClr val="003F82"/>
                </a:solidFill>
              </a:rPr>
              <a:t>terra incognita</a:t>
            </a:r>
            <a:r>
              <a:rPr lang="en-US" sz="2400" dirty="0" smtClean="0">
                <a:solidFill>
                  <a:srgbClr val="003F82"/>
                </a:solidFill>
              </a:rPr>
              <a:t> </a:t>
            </a:r>
          </a:p>
          <a:p>
            <a:r>
              <a:rPr lang="en-US" sz="2400" dirty="0" smtClean="0">
                <a:solidFill>
                  <a:srgbClr val="003F82"/>
                </a:solidFill>
              </a:rPr>
              <a:t>We would like to light up the very first step on such a way </a:t>
            </a:r>
          </a:p>
          <a:p>
            <a:r>
              <a:rPr lang="en-US" sz="2400" dirty="0" smtClean="0">
                <a:solidFill>
                  <a:srgbClr val="003F82"/>
                </a:solidFill>
              </a:rPr>
              <a:t>Every journey begins with a first step </a:t>
            </a:r>
            <a:endParaRPr lang="ru-RU" sz="2400" dirty="0" smtClean="0">
              <a:solidFill>
                <a:srgbClr val="003F82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Part II: PCA mission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70545"/>
            <a:ext cx="8229600" cy="3955617"/>
          </a:xfrm>
        </p:spPr>
        <p:txBody>
          <a:bodyPr/>
          <a:lstStyle/>
          <a:p>
            <a:pPr lvl="1" algn="ctr">
              <a:buNone/>
            </a:pPr>
            <a:r>
              <a:rPr lang="en-US" dirty="0" smtClean="0">
                <a:solidFill>
                  <a:srgbClr val="003F82"/>
                </a:solidFill>
              </a:rPr>
              <a:t>Introduction</a:t>
            </a:r>
          </a:p>
          <a:p>
            <a:pPr lvl="1" algn="ctr">
              <a:buNone/>
            </a:pPr>
            <a:endParaRPr lang="en-US" dirty="0" smtClean="0">
              <a:solidFill>
                <a:srgbClr val="003F82"/>
              </a:solidFill>
            </a:endParaRPr>
          </a:p>
          <a:p>
            <a:pPr lvl="1" algn="ctr">
              <a:buNone/>
            </a:pPr>
            <a:r>
              <a:rPr lang="en-US" dirty="0" smtClean="0">
                <a:solidFill>
                  <a:srgbClr val="003F82"/>
                </a:solidFill>
              </a:rPr>
              <a:t>Understanding of PCA mission is important:</a:t>
            </a:r>
          </a:p>
          <a:p>
            <a:pPr lvl="1" algn="ctr">
              <a:buNone/>
            </a:pPr>
            <a:endParaRPr lang="en-US" dirty="0" smtClean="0">
              <a:solidFill>
                <a:srgbClr val="003F82"/>
              </a:solidFill>
            </a:endParaRPr>
          </a:p>
          <a:p>
            <a:pPr marL="342900" lvl="1" indent="-342900" algn="just">
              <a:buFont typeface="Arial" charset="0"/>
              <a:buChar char="•"/>
            </a:pPr>
            <a:r>
              <a:rPr lang="en-US" dirty="0" smtClean="0">
                <a:solidFill>
                  <a:srgbClr val="003F82"/>
                </a:solidFill>
                <a:cs typeface="ＭＳ Ｐゴシック" charset="-128"/>
              </a:rPr>
              <a:t>consolidation of PCA </a:t>
            </a:r>
          </a:p>
          <a:p>
            <a:pPr marL="342900" lvl="1" indent="-342900" algn="just">
              <a:buFont typeface="Arial" charset="0"/>
              <a:buChar char="•"/>
            </a:pPr>
            <a:r>
              <a:rPr lang="en-US" dirty="0" smtClean="0">
                <a:solidFill>
                  <a:srgbClr val="003F82"/>
                </a:solidFill>
                <a:cs typeface="ＭＳ Ｐゴシック" charset="-128"/>
              </a:rPr>
              <a:t>vision of PCA main purpose </a:t>
            </a:r>
          </a:p>
          <a:p>
            <a:pPr marL="342900" lvl="1" indent="-342900" algn="just">
              <a:buFont typeface="Arial" charset="0"/>
              <a:buChar char="•"/>
            </a:pPr>
            <a:r>
              <a:rPr lang="en-US" dirty="0" smtClean="0">
                <a:solidFill>
                  <a:srgbClr val="003F82"/>
                </a:solidFill>
                <a:cs typeface="ＭＳ Ｐゴシック" charset="-128"/>
              </a:rPr>
              <a:t>fulfillment of PCA itself </a:t>
            </a:r>
            <a:endParaRPr lang="ru-RU" dirty="0" smtClean="0">
              <a:solidFill>
                <a:srgbClr val="003F82"/>
              </a:solidFill>
              <a:cs typeface="ＭＳ Ｐゴシック" charset="-128"/>
            </a:endParaRPr>
          </a:p>
          <a:p>
            <a:endParaRPr lang="ru-RU" sz="2400" dirty="0">
              <a:solidFill>
                <a:srgbClr val="003F82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My idea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59709"/>
            <a:ext cx="8229600" cy="4066454"/>
          </a:xfrm>
        </p:spPr>
        <p:txBody>
          <a:bodyPr/>
          <a:lstStyle/>
          <a:p>
            <a:pPr>
              <a:buNone/>
            </a:pPr>
            <a:endParaRPr lang="en-US" sz="2800" dirty="0" smtClean="0"/>
          </a:p>
          <a:p>
            <a:pPr lvl="1" algn="ctr">
              <a:buNone/>
            </a:pPr>
            <a:r>
              <a:rPr lang="en-US" dirty="0" smtClean="0">
                <a:solidFill>
                  <a:srgbClr val="003F82"/>
                </a:solidFill>
              </a:rPr>
              <a:t>To ask PCA people all over the world on PCA mission via </a:t>
            </a:r>
          </a:p>
          <a:p>
            <a:pPr lvl="1" algn="ctr">
              <a:buNone/>
            </a:pPr>
            <a:r>
              <a:rPr lang="en-US" dirty="0" smtClean="0">
                <a:solidFill>
                  <a:srgbClr val="003F82"/>
                </a:solidFill>
              </a:rPr>
              <a:t>docs.google.com </a:t>
            </a:r>
            <a:r>
              <a:rPr lang="en-US" i="1" dirty="0" smtClean="0">
                <a:solidFill>
                  <a:srgbClr val="003F82"/>
                </a:solidFill>
              </a:rPr>
              <a:t> </a:t>
            </a:r>
            <a:endParaRPr lang="ru-RU" dirty="0">
              <a:solidFill>
                <a:srgbClr val="003F82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5130</TotalTime>
  <Words>502</Words>
  <Application>Microsoft Office PowerPoint</Application>
  <PresentationFormat>Экран (4:3)</PresentationFormat>
  <Paragraphs>157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Office Theme</vt:lpstr>
      <vt:lpstr> Carl Rogers Annual Birthday Conference January 28-31, 2015,  San Diego, CA – USA Person-centered Approach to Self &amp;  PCA mission   </vt:lpstr>
      <vt:lpstr>Part I: PCA to Self</vt:lpstr>
      <vt:lpstr>Traditional approach </vt:lpstr>
      <vt:lpstr>Person-centered approach</vt:lpstr>
      <vt:lpstr>    The main features of individity    </vt:lpstr>
      <vt:lpstr>Human being’ Self</vt:lpstr>
      <vt:lpstr>Conclusion  </vt:lpstr>
      <vt:lpstr>Part II: PCA mission</vt:lpstr>
      <vt:lpstr>My idea </vt:lpstr>
      <vt:lpstr>Questionare </vt:lpstr>
      <vt:lpstr>Sample </vt:lpstr>
      <vt:lpstr>Age</vt:lpstr>
      <vt:lpstr>Gender</vt:lpstr>
      <vt:lpstr>Professional position</vt:lpstr>
      <vt:lpstr>         Association with PCA (in years)</vt:lpstr>
      <vt:lpstr>PCA mission</vt:lpstr>
      <vt:lpstr>What’s a mission? </vt:lpstr>
      <vt:lpstr>Carl Rogers’ mission</vt:lpstr>
      <vt:lpstr>These were his way and  his mission </vt:lpstr>
      <vt:lpstr>Choice: leaves vs. fruits </vt:lpstr>
      <vt:lpstr>He knows, he smiles…</vt:lpstr>
      <vt:lpstr>  Thank you for your attention!   </vt:lpstr>
    </vt:vector>
  </TitlesOfParts>
  <Company>hse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vkremlev</dc:creator>
  <cp:lastModifiedBy>User</cp:lastModifiedBy>
  <cp:revision>97</cp:revision>
  <dcterms:created xsi:type="dcterms:W3CDTF">2010-09-30T07:07:58Z</dcterms:created>
  <dcterms:modified xsi:type="dcterms:W3CDTF">2015-02-06T09:20:12Z</dcterms:modified>
</cp:coreProperties>
</file>