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5" r:id="rId4"/>
    <p:sldId id="272" r:id="rId5"/>
    <p:sldId id="277" r:id="rId6"/>
    <p:sldId id="276" r:id="rId7"/>
    <p:sldId id="261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5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E74BCF-93CB-4ECD-8EF6-7E8E4C962F6B}" type="datetime1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78296" y="2170545"/>
            <a:ext cx="8570140" cy="2166505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Carl Rogers Annual Birthday Conference</a:t>
            </a:r>
            <a:b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January 2</a:t>
            </a: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8</a:t>
            </a: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-</a:t>
            </a: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31</a:t>
            </a: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, 201</a:t>
            </a: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5</a:t>
            </a: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, </a:t>
            </a: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San Diego, CA – USA</a:t>
            </a:r>
            <a: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Person-centered Approach to Self</a:t>
            </a:r>
            <a:r>
              <a:rPr lang="ru-RU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&amp;</a:t>
            </a:r>
            <a:b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3200" b="1" dirty="0" smtClean="0">
                <a:solidFill>
                  <a:srgbClr val="003F82"/>
                </a:solidFill>
                <a:ea typeface="ＭＳ Ｐゴシック"/>
                <a:cs typeface="ＭＳ Ｐゴシック"/>
              </a:rPr>
              <a:t> PCA mission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32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endParaRPr lang="en-US" sz="3200" dirty="0" smtClean="0">
              <a:solidFill>
                <a:srgbClr val="003F82"/>
              </a:solidFill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636104" y="4068417"/>
            <a:ext cx="8212331" cy="2239618"/>
          </a:xfrm>
        </p:spPr>
        <p:txBody>
          <a:bodyPr/>
          <a:lstStyle/>
          <a:p>
            <a:pPr eaLnBrk="1" hangingPunct="1"/>
            <a:endParaRPr lang="ru-RU" sz="2000" b="1" dirty="0" smtClean="0">
              <a:solidFill>
                <a:srgbClr val="003F82"/>
              </a:solidFill>
            </a:endParaRPr>
          </a:p>
          <a:p>
            <a:pPr eaLnBrk="1" hangingPunct="1"/>
            <a:r>
              <a:rPr lang="en-US" sz="2000" b="1" dirty="0" err="1" smtClean="0">
                <a:solidFill>
                  <a:srgbClr val="003F82"/>
                </a:solidFill>
              </a:rPr>
              <a:t>Orlov</a:t>
            </a:r>
            <a:r>
              <a:rPr lang="en-US" sz="2000" b="1" dirty="0" smtClean="0">
                <a:solidFill>
                  <a:srgbClr val="003F82"/>
                </a:solidFill>
              </a:rPr>
              <a:t>, Alexander</a:t>
            </a:r>
            <a:r>
              <a:rPr lang="ru-RU" sz="2000" dirty="0" smtClean="0">
                <a:solidFill>
                  <a:srgbClr val="003F82"/>
                </a:solidFill>
              </a:rPr>
              <a:t/>
            </a:r>
            <a:br>
              <a:rPr lang="ru-RU" sz="2000" dirty="0" smtClean="0">
                <a:solidFill>
                  <a:srgbClr val="003F82"/>
                </a:solidFill>
              </a:rPr>
            </a:br>
            <a:r>
              <a:rPr lang="en-US" sz="2000" dirty="0" smtClean="0">
                <a:solidFill>
                  <a:srgbClr val="003F82"/>
                </a:solidFill>
              </a:rPr>
              <a:t>National Research University Higher School of Economics, </a:t>
            </a:r>
            <a:endParaRPr lang="ru-RU" sz="2000" dirty="0" smtClean="0">
              <a:solidFill>
                <a:srgbClr val="003F82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3F82"/>
                </a:solidFill>
              </a:rPr>
              <a:t>Psychology Department</a:t>
            </a:r>
          </a:p>
          <a:p>
            <a:pPr eaLnBrk="1" hangingPunct="1"/>
            <a:r>
              <a:rPr lang="en-US" sz="2000" dirty="0" smtClean="0">
                <a:solidFill>
                  <a:srgbClr val="003F82"/>
                </a:solidFill>
              </a:rPr>
              <a:t> Russian Federation</a:t>
            </a:r>
          </a:p>
          <a:p>
            <a:pPr eaLnBrk="1" hangingPunct="1"/>
            <a:endParaRPr lang="ru-RU" sz="2400" i="1" dirty="0" smtClean="0">
              <a:solidFill>
                <a:srgbClr val="003F82"/>
              </a:solidFill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Questionare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4764"/>
            <a:ext cx="8229600" cy="4747491"/>
          </a:xfrm>
        </p:spPr>
        <p:txBody>
          <a:bodyPr numCol="2"/>
          <a:lstStyle/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Enter your age </a:t>
            </a:r>
            <a:r>
              <a:rPr lang="en-US" sz="1200" dirty="0" smtClean="0">
                <a:solidFill>
                  <a:srgbClr val="003F82"/>
                </a:solidFill>
              </a:rPr>
              <a:t>*</a:t>
            </a:r>
            <a:endParaRPr lang="en-US" sz="1200" b="1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- 30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31 - 40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41 - 50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51 - 60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61 - 70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71 - 80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81 -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Choose your gender </a:t>
            </a:r>
            <a:r>
              <a:rPr lang="en-US" sz="1200" dirty="0" smtClean="0">
                <a:solidFill>
                  <a:srgbClr val="003F82"/>
                </a:solidFill>
              </a:rPr>
              <a:t>*</a:t>
            </a:r>
            <a:endParaRPr lang="en-US" sz="1200" b="1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male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female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Enter the country of your permanent residence </a:t>
            </a:r>
            <a:r>
              <a:rPr lang="en-US" sz="1200" dirty="0" smtClean="0">
                <a:solidFill>
                  <a:srgbClr val="003F82"/>
                </a:solidFill>
              </a:rPr>
              <a:t>*</a:t>
            </a:r>
            <a:endParaRPr lang="en-US" sz="1200" b="1" dirty="0" smtClean="0">
              <a:solidFill>
                <a:srgbClr val="003F82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Enter your main professional position </a:t>
            </a:r>
            <a:r>
              <a:rPr lang="en-US" sz="1200" dirty="0" smtClean="0">
                <a:solidFill>
                  <a:srgbClr val="003F82"/>
                </a:solidFill>
              </a:rPr>
              <a:t>*</a:t>
            </a:r>
            <a:endParaRPr lang="en-US" sz="1200" b="1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psychologist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</a:t>
            </a:r>
            <a:r>
              <a:rPr lang="en-US" sz="1200" dirty="0" err="1" smtClean="0">
                <a:solidFill>
                  <a:srgbClr val="003F82"/>
                </a:solidFill>
              </a:rPr>
              <a:t>counsellor</a:t>
            </a:r>
            <a:endParaRPr lang="en-US" sz="1200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psychotherapist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educationist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artist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coach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mediator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other: 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Enter the duration of your informal association with PCA (in years) </a:t>
            </a:r>
            <a:r>
              <a:rPr lang="en-US" sz="1200" dirty="0" smtClean="0">
                <a:solidFill>
                  <a:srgbClr val="003F82"/>
                </a:solidFill>
              </a:rPr>
              <a:t>*</a:t>
            </a:r>
            <a:endParaRPr lang="en-US" sz="1200" b="1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- 5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6 - 10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11 - 15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16 - 20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21 - 25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26 - 30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31 -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3F82"/>
                </a:solidFill>
              </a:rPr>
              <a:t>Enter a mission of PCA *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</a:t>
            </a:r>
            <a:r>
              <a:rPr lang="en-US" sz="1200" dirty="0" err="1" smtClean="0">
                <a:solidFill>
                  <a:srgbClr val="003F82"/>
                </a:solidFill>
              </a:rPr>
              <a:t>counselling</a:t>
            </a:r>
            <a:endParaRPr lang="en-US" sz="1200" dirty="0" smtClean="0">
              <a:solidFill>
                <a:srgbClr val="003F82"/>
              </a:solidFill>
            </a:endParaRPr>
          </a:p>
          <a:p>
            <a:r>
              <a:rPr lang="en-US" sz="1200" dirty="0" smtClean="0">
                <a:solidFill>
                  <a:srgbClr val="003F82"/>
                </a:solidFill>
              </a:rPr>
              <a:t> psychotherapy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facilitation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education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coaching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mediation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peacemaking</a:t>
            </a:r>
          </a:p>
          <a:p>
            <a:r>
              <a:rPr lang="en-US" sz="1200" dirty="0" smtClean="0">
                <a:solidFill>
                  <a:srgbClr val="003F82"/>
                </a:solidFill>
              </a:rPr>
              <a:t> other: </a:t>
            </a:r>
            <a:endParaRPr lang="en-US" sz="1200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Sample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4764"/>
            <a:ext cx="8229600" cy="4747491"/>
          </a:xfrm>
        </p:spPr>
        <p:txBody>
          <a:bodyPr numCol="2"/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4799" y="1311962"/>
          <a:ext cx="3635513" cy="4961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009"/>
                <a:gridCol w="621504"/>
              </a:tblGrid>
              <a:tr h="515631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N=50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Country of permanent residence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lvl="0" indent="-342900" algn="l" defTabSz="457200" rtl="0" eaLnBrk="1" latinLnBrk="0" hangingPunct="1">
                        <a:buFont typeface="+mj-lt"/>
                        <a:buNone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1.  Brazil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2.  Hong Kong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3.  Hungary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4.  Germany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5.  Japan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indent="-342900" algn="l" defTabSz="457200" rtl="0" eaLnBrk="1" latinLnBrk="0" hangingPunct="1">
                        <a:buFont typeface="+mj-lt"/>
                        <a:buNone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6. Kazakhstan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7.  Mexico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8.  Portugal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9.  Romania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10.  Russia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lvl="0" indent="-342900" algn="l" defTabSz="457200" rtl="0" eaLnBrk="1" latinLnBrk="0" hangingPunct="1">
                        <a:buFont typeface="+mj-lt"/>
                        <a:buNone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11. Spain</a:t>
                      </a:r>
                      <a:endParaRPr lang="ru-RU" sz="1400" kern="1200" dirty="0" smtClean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3313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12. UK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541">
                <a:tc>
                  <a:txBody>
                    <a:bodyPr/>
                    <a:lstStyle/>
                    <a:p>
                      <a:pPr marL="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13. USA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rgbClr val="003F8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kern="1200" dirty="0">
                        <a:solidFill>
                          <a:srgbClr val="003F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054" y="0"/>
            <a:ext cx="7707745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50110"/>
            <a:ext cx="8229600" cy="467605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2" descr="D:\старый компютер\Desktop\ch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072964"/>
            <a:ext cx="8229599" cy="363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460" y="0"/>
            <a:ext cx="7858539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Gender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старый компютер\Desktop\chart(1)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259476" y="2174969"/>
            <a:ext cx="8632733" cy="386283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Professional position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старый компютер\Desktop\chart(2)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424070" y="2111589"/>
            <a:ext cx="8176591" cy="355504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         Association with PCA (in years)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D:\старый компютер\Desktop\chart(3)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1823694"/>
            <a:ext cx="9144000" cy="397565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957" y="0"/>
            <a:ext cx="7427843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PCA mission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D:\старый компютер\Desktop\chart(4)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172278" y="1875355"/>
            <a:ext cx="8886219" cy="408013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a mission?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9709"/>
            <a:ext cx="8229600" cy="4066454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Two metaphorical answers: </a:t>
            </a:r>
          </a:p>
          <a:p>
            <a:pPr lvl="1" algn="ctr">
              <a:buNone/>
            </a:pPr>
            <a:endParaRPr lang="en-US" dirty="0" smtClean="0">
              <a:solidFill>
                <a:srgbClr val="003F8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3F82"/>
                </a:solidFill>
              </a:rPr>
              <a:t>alpha &amp; omega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3F82"/>
                </a:solidFill>
              </a:rPr>
              <a:t>seed &amp; fruit</a:t>
            </a:r>
          </a:p>
          <a:p>
            <a:pPr lvl="1">
              <a:buNone/>
            </a:pPr>
            <a:r>
              <a:rPr lang="en-US" dirty="0" smtClean="0">
                <a:solidFill>
                  <a:srgbClr val="003F82"/>
                </a:solidFill>
              </a:rPr>
              <a:t> </a:t>
            </a:r>
            <a:endParaRPr lang="ru-RU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272" y="0"/>
            <a:ext cx="7347527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Carl Rogers’ mission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11825"/>
            <a:ext cx="8229600" cy="2614337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 algn="just">
              <a:buNone/>
            </a:pPr>
            <a:endParaRPr lang="ru-RU" dirty="0">
              <a:solidFill>
                <a:srgbClr val="003F8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435" y="1616764"/>
            <a:ext cx="87195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2400" dirty="0" smtClean="0">
                <a:solidFill>
                  <a:srgbClr val="003F82"/>
                </a:solidFill>
              </a:rPr>
              <a:t>                                                  </a:t>
            </a:r>
            <a:r>
              <a:rPr lang="en-US" sz="2400" dirty="0" smtClean="0">
                <a:solidFill>
                  <a:srgbClr val="003F82"/>
                </a:solidFill>
              </a:rPr>
              <a:t>Peacemaking (1977-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------------------------------------------------------------------------- </a:t>
            </a:r>
            <a:endParaRPr lang="ru-RU" sz="2400" dirty="0" smtClean="0">
              <a:solidFill>
                <a:srgbClr val="003F82"/>
              </a:solidFill>
            </a:endParaRPr>
          </a:p>
          <a:p>
            <a:pPr lvl="1">
              <a:lnSpc>
                <a:spcPct val="200000"/>
              </a:lnSpc>
            </a:pPr>
            <a:r>
              <a:rPr lang="ru-RU" sz="2400" dirty="0" smtClean="0">
                <a:solidFill>
                  <a:srgbClr val="003F82"/>
                </a:solidFill>
              </a:rPr>
              <a:t>                                         </a:t>
            </a:r>
            <a:r>
              <a:rPr lang="en-US" sz="2400" dirty="0" smtClean="0">
                <a:solidFill>
                  <a:srgbClr val="003F82"/>
                </a:solidFill>
              </a:rPr>
              <a:t>Facilitation (1970-</a:t>
            </a:r>
          </a:p>
          <a:p>
            <a:pPr lvl="1">
              <a:lnSpc>
                <a:spcPct val="200000"/>
              </a:lnSpc>
            </a:pPr>
            <a:r>
              <a:rPr lang="ru-RU" sz="2400" dirty="0" smtClean="0">
                <a:solidFill>
                  <a:srgbClr val="003F82"/>
                </a:solidFill>
              </a:rPr>
              <a:t>                                </a:t>
            </a:r>
            <a:r>
              <a:rPr lang="en-US" sz="2400" dirty="0" smtClean="0">
                <a:solidFill>
                  <a:srgbClr val="003F82"/>
                </a:solidFill>
              </a:rPr>
              <a:t>Education (1969-</a:t>
            </a:r>
          </a:p>
          <a:p>
            <a:pPr lvl="1">
              <a:lnSpc>
                <a:spcPct val="200000"/>
              </a:lnSpc>
            </a:pPr>
            <a:r>
              <a:rPr lang="ru-RU" sz="2400" dirty="0" smtClean="0">
                <a:solidFill>
                  <a:srgbClr val="003F82"/>
                </a:solidFill>
              </a:rPr>
              <a:t>                       </a:t>
            </a:r>
            <a:r>
              <a:rPr lang="en-US" sz="2400" dirty="0" smtClean="0">
                <a:solidFill>
                  <a:srgbClr val="003F82"/>
                </a:solidFill>
              </a:rPr>
              <a:t>Psychotherapy (1942-</a:t>
            </a:r>
          </a:p>
          <a:p>
            <a:pPr lvl="1">
              <a:lnSpc>
                <a:spcPct val="200000"/>
              </a:lnSpc>
              <a:buNone/>
            </a:pPr>
            <a:r>
              <a:rPr lang="ru-RU" sz="2400" dirty="0" smtClean="0">
                <a:solidFill>
                  <a:srgbClr val="003F82"/>
                </a:solidFill>
              </a:rPr>
              <a:t>             </a:t>
            </a:r>
            <a:r>
              <a:rPr lang="en-US" sz="2400" dirty="0" smtClean="0">
                <a:solidFill>
                  <a:srgbClr val="003F82"/>
                </a:solidFill>
              </a:rPr>
              <a:t>Counseling (1939-</a:t>
            </a:r>
            <a:endParaRPr lang="ru-RU" sz="2400" dirty="0" smtClean="0">
              <a:solidFill>
                <a:srgbClr val="003F82"/>
              </a:solidFill>
            </a:endParaRPr>
          </a:p>
          <a:p>
            <a:pPr lvl="1">
              <a:buNone/>
            </a:pPr>
            <a:r>
              <a:rPr lang="ru-RU" sz="2400" dirty="0" smtClean="0">
                <a:solidFill>
                  <a:srgbClr val="003F82"/>
                </a:solidFill>
              </a:rPr>
              <a:t>-------------------------------------------------------------------------</a:t>
            </a:r>
            <a:r>
              <a:rPr lang="en-US" sz="2400" dirty="0" smtClean="0">
                <a:solidFill>
                  <a:srgbClr val="003F82"/>
                </a:solidFill>
              </a:rPr>
              <a:t>Peacemaking (19</a:t>
            </a:r>
            <a:r>
              <a:rPr lang="ru-RU" sz="2400" dirty="0" smtClean="0">
                <a:solidFill>
                  <a:srgbClr val="003F82"/>
                </a:solidFill>
              </a:rPr>
              <a:t>22</a:t>
            </a:r>
            <a:r>
              <a:rPr lang="en-US" sz="2400" dirty="0" smtClean="0">
                <a:solidFill>
                  <a:srgbClr val="003F82"/>
                </a:solidFill>
              </a:rPr>
              <a:t>-</a:t>
            </a:r>
          </a:p>
          <a:p>
            <a:pPr lvl="1" algn="ctr">
              <a:buNone/>
            </a:pPr>
            <a:endParaRPr lang="ru-RU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were his way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his mission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9709"/>
            <a:ext cx="8229600" cy="4066454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What are yours?</a:t>
            </a:r>
          </a:p>
          <a:p>
            <a:pPr lvl="1" algn="ctr">
              <a:buNone/>
            </a:pPr>
            <a:endParaRPr lang="en-US" dirty="0" smtClean="0">
              <a:solidFill>
                <a:srgbClr val="003F82"/>
              </a:solidFill>
            </a:endParaRPr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 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Let’s try to answer on this question 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in terms of “The Parable of the Fig tree”</a:t>
            </a:r>
          </a:p>
          <a:p>
            <a:pPr lvl="1">
              <a:buNone/>
            </a:pPr>
            <a:r>
              <a:rPr lang="en-US" dirty="0" smtClean="0">
                <a:solidFill>
                  <a:srgbClr val="003F82"/>
                </a:solidFill>
              </a:rPr>
              <a:t> </a:t>
            </a:r>
            <a:endParaRPr lang="ru-RU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I: PCA to Self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57739"/>
            <a:ext cx="8229600" cy="4668423"/>
          </a:xfrm>
        </p:spPr>
        <p:txBody>
          <a:bodyPr/>
          <a:lstStyle/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Introduction:</a:t>
            </a:r>
          </a:p>
          <a:p>
            <a:pPr algn="just" fontAlgn="t"/>
            <a:endParaRPr lang="en-US" sz="2400" dirty="0" smtClean="0">
              <a:solidFill>
                <a:srgbClr val="003F82"/>
              </a:solidFill>
            </a:endParaRP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traditionally, the Self is defined as a result of a process of individualization (individuality) </a:t>
            </a:r>
          </a:p>
          <a:p>
            <a:pPr algn="just" fontAlgn="t">
              <a:buNone/>
            </a:pPr>
            <a:endParaRPr lang="en-US" sz="2400" dirty="0" smtClean="0">
              <a:solidFill>
                <a:srgbClr val="003F82"/>
              </a:solidFill>
            </a:endParaRP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PCA to Self means that it’s a result of a process of self-actualization (individuation in Jung’s terms) or </a:t>
            </a:r>
            <a:r>
              <a:rPr lang="en-US" sz="2400" i="1" dirty="0" smtClean="0">
                <a:solidFill>
                  <a:srgbClr val="003F82"/>
                </a:solidFill>
              </a:rPr>
              <a:t>an </a:t>
            </a:r>
            <a:r>
              <a:rPr lang="en-US" sz="2400" i="1" dirty="0" err="1" smtClean="0">
                <a:solidFill>
                  <a:srgbClr val="003F82"/>
                </a:solidFill>
              </a:rPr>
              <a:t>individity</a:t>
            </a:r>
            <a:r>
              <a:rPr lang="en-US" sz="2400" dirty="0" smtClean="0">
                <a:solidFill>
                  <a:srgbClr val="003F82"/>
                </a:solidFill>
              </a:rPr>
              <a:t> </a:t>
            </a:r>
          </a:p>
          <a:p>
            <a:pPr algn="just" fontAlgn="t">
              <a:buNone/>
            </a:pPr>
            <a:endParaRPr lang="ru-RU" sz="2400" dirty="0">
              <a:solidFill>
                <a:srgbClr val="003F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Choice: leaves vs. fruits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44668" y="2958305"/>
            <a:ext cx="2466975" cy="1847851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 algn="just">
              <a:buNone/>
            </a:pPr>
            <a:endParaRPr lang="ru-RU" dirty="0">
              <a:solidFill>
                <a:srgbClr val="003F82"/>
              </a:solidFill>
            </a:endParaRPr>
          </a:p>
        </p:txBody>
      </p:sp>
      <p:pic>
        <p:nvPicPr>
          <p:cNvPr id="1027" name="Picture 3" descr="D:\Desktop\imagesTW5BE8Y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5400675" y="2958306"/>
            <a:ext cx="2533650" cy="1809750"/>
          </a:xfrm>
          <a:prstGeom prst="rect">
            <a:avLst/>
          </a:prstGeom>
          <a:noFill/>
        </p:spPr>
      </p:pic>
      <p:pic>
        <p:nvPicPr>
          <p:cNvPr id="1029" name="Picture 5" descr="D:\Desktop\imagesDYF3EDR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44669" y="2958306"/>
            <a:ext cx="2466975" cy="184785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957" y="0"/>
            <a:ext cx="7427843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 knows, he smiles…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2348190" y="1634020"/>
            <a:ext cx="4447619" cy="445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10678" y="6092343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1986</a:t>
            </a:r>
            <a:endParaRPr lang="ru-RU" sz="16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78296" y="2170545"/>
            <a:ext cx="8570140" cy="2166505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20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en-US" sz="32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en-US" sz="5400" b="1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>Thank you for your attention!</a:t>
            </a:r>
            <a:r>
              <a:rPr lang="en-US" sz="5400" b="1" dirty="0" smtClean="0">
                <a:solidFill>
                  <a:srgbClr val="003F82"/>
                </a:solidFill>
                <a:ea typeface="ＭＳ Ｐゴシック"/>
                <a:cs typeface="ＭＳ Ｐゴシック"/>
              </a:rPr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2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  <a:t/>
            </a:r>
            <a:br>
              <a:rPr lang="ru-RU" sz="3200" dirty="0" smtClean="0">
                <a:solidFill>
                  <a:srgbClr val="003F82"/>
                </a:solidFill>
                <a:latin typeface="+mn-lt"/>
                <a:ea typeface="ＭＳ Ｐゴシック"/>
                <a:cs typeface="ＭＳ Ｐゴシック"/>
              </a:rPr>
            </a:br>
            <a:endParaRPr lang="en-US" sz="3200" dirty="0" smtClean="0">
              <a:solidFill>
                <a:srgbClr val="003F82"/>
              </a:solidFill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636104" y="4068417"/>
            <a:ext cx="8212331" cy="2239618"/>
          </a:xfrm>
        </p:spPr>
        <p:txBody>
          <a:bodyPr/>
          <a:lstStyle/>
          <a:p>
            <a:pPr eaLnBrk="1" hangingPunct="1"/>
            <a:endParaRPr lang="ru-RU" sz="2000" b="1" dirty="0" smtClean="0">
              <a:solidFill>
                <a:srgbClr val="003F82"/>
              </a:solidFill>
            </a:endParaRPr>
          </a:p>
          <a:p>
            <a:pPr eaLnBrk="1" hangingPunct="1"/>
            <a:endParaRPr lang="ru-RU" sz="2400" i="1" dirty="0" smtClean="0">
              <a:solidFill>
                <a:srgbClr val="003F82"/>
              </a:solidFill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Traditional approach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88656"/>
            <a:ext cx="8229600" cy="4239489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 fontAlgn="t">
              <a:buFont typeface="Arial" charset="0"/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Self as Individuality / Personality:</a:t>
            </a:r>
          </a:p>
          <a:p>
            <a:pPr algn="ctr" fontAlgn="t">
              <a:buFont typeface="Arial" charset="0"/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 “façade” &amp; “shadow”</a:t>
            </a:r>
            <a:endParaRPr lang="ru-RU" sz="2400" dirty="0" smtClean="0">
              <a:solidFill>
                <a:srgbClr val="003F82"/>
              </a:solidFill>
            </a:endParaRPr>
          </a:p>
          <a:p>
            <a:pPr algn="ctr" fontAlgn="t">
              <a:buFont typeface="Arial" charset="0"/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inner war </a:t>
            </a:r>
          </a:p>
          <a:p>
            <a:pPr algn="ctr" fontAlgn="t">
              <a:buFont typeface="Arial" charset="0"/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(in white &amp; black)</a:t>
            </a:r>
            <a:endParaRPr lang="ru-RU" sz="2400" dirty="0" smtClean="0">
              <a:solidFill>
                <a:srgbClr val="003F82"/>
              </a:solidFill>
            </a:endParaRPr>
          </a:p>
          <a:p>
            <a:endParaRPr lang="ru-RU" sz="2000" dirty="0">
              <a:solidFill>
                <a:srgbClr val="003F82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9839" y="3428999"/>
            <a:ext cx="2118360" cy="208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Person-centered approach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36436"/>
            <a:ext cx="8229600" cy="4389727"/>
          </a:xfrm>
        </p:spPr>
        <p:txBody>
          <a:bodyPr/>
          <a:lstStyle/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Self as </a:t>
            </a:r>
            <a:r>
              <a:rPr lang="en-US" sz="2400" dirty="0" err="1" smtClean="0">
                <a:solidFill>
                  <a:srgbClr val="003F82"/>
                </a:solidFill>
              </a:rPr>
              <a:t>Individity</a:t>
            </a:r>
            <a:r>
              <a:rPr lang="en-US" sz="2400" dirty="0" smtClean="0">
                <a:solidFill>
                  <a:srgbClr val="003F82"/>
                </a:solidFill>
              </a:rPr>
              <a:t> / Essence: </a:t>
            </a:r>
          </a:p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internal, core, intuitive, positive, unprotected </a:t>
            </a:r>
          </a:p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part of Personality</a:t>
            </a:r>
          </a:p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inner peace </a:t>
            </a:r>
          </a:p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(in yellow)</a:t>
            </a:r>
            <a:endParaRPr lang="ru-RU" sz="2400" dirty="0" smtClean="0">
              <a:solidFill>
                <a:srgbClr val="003F8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2667" y="3998913"/>
            <a:ext cx="201866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The main features of </a:t>
            </a:r>
            <a:r>
              <a:rPr lang="en-US" dirty="0" err="1" smtClean="0">
                <a:solidFill>
                  <a:schemeClr val="bg1"/>
                </a:solidFill>
              </a:rPr>
              <a:t>individity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9709"/>
            <a:ext cx="8229600" cy="4066454"/>
          </a:xfrm>
        </p:spPr>
        <p:txBody>
          <a:bodyPr/>
          <a:lstStyle/>
          <a:p>
            <a:r>
              <a:rPr lang="en-US" sz="2400" dirty="0" smtClean="0">
                <a:solidFill>
                  <a:srgbClr val="003F82"/>
                </a:solidFill>
              </a:rPr>
              <a:t>numinous (transpersonal) experiences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sensitivity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openness to experience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authenticity (congruence)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ability to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 being’ Self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4909"/>
            <a:ext cx="8229600" cy="4507346"/>
          </a:xfrm>
        </p:spPr>
        <p:txBody>
          <a:bodyPr/>
          <a:lstStyle/>
          <a:p>
            <a:pPr algn="ctr" fontAlgn="t">
              <a:buNone/>
            </a:pPr>
            <a:r>
              <a:rPr lang="en-US" sz="2400" dirty="0" smtClean="0">
                <a:solidFill>
                  <a:srgbClr val="003F82"/>
                </a:solidFill>
              </a:rPr>
              <a:t>is characterized by same qualities (Rogers, 2001; see Baldwin, 1987):</a:t>
            </a: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 unconditional positive regard, </a:t>
            </a: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empathic understanding, </a:t>
            </a: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congruent self-expression, </a:t>
            </a: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altered (unconditional) states of consciousness,</a:t>
            </a:r>
          </a:p>
          <a:p>
            <a:pPr algn="just" fontAlgn="t"/>
            <a:r>
              <a:rPr lang="en-US" sz="2400" dirty="0" smtClean="0">
                <a:solidFill>
                  <a:srgbClr val="003F82"/>
                </a:solidFill>
              </a:rPr>
              <a:t>presence in any situation by intuitive, positive, essential characteristics.</a:t>
            </a:r>
            <a:endParaRPr lang="ru-RU" sz="2400" dirty="0" smtClean="0">
              <a:solidFill>
                <a:srgbClr val="003F82"/>
              </a:solidFill>
            </a:endParaRPr>
          </a:p>
          <a:p>
            <a:endParaRPr lang="ru-RU" sz="2000" dirty="0">
              <a:solidFill>
                <a:srgbClr val="003F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054" y="0"/>
            <a:ext cx="7707745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50110"/>
            <a:ext cx="8229600" cy="4676054"/>
          </a:xfrm>
        </p:spPr>
        <p:txBody>
          <a:bodyPr/>
          <a:lstStyle/>
          <a:p>
            <a:r>
              <a:rPr lang="en-US" sz="2400" dirty="0" smtClean="0">
                <a:solidFill>
                  <a:srgbClr val="003F82"/>
                </a:solidFill>
              </a:rPr>
              <a:t>Psychology as </a:t>
            </a:r>
            <a:r>
              <a:rPr lang="en-US" sz="2400" i="1" dirty="0" smtClean="0">
                <a:solidFill>
                  <a:srgbClr val="003F82"/>
                </a:solidFill>
              </a:rPr>
              <a:t>a natural science </a:t>
            </a:r>
            <a:r>
              <a:rPr lang="en-US" sz="2400" dirty="0" smtClean="0">
                <a:solidFill>
                  <a:srgbClr val="003F82"/>
                </a:solidFill>
              </a:rPr>
              <a:t>discipline does not have any sufficient descriptive tools for characterizing of a Self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Even PCA therapists (who do not treat their clients as objects) realize that up to now they lack in language to describe a Self 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As soon as PCA therapists, wishing to understand the essential principles of a person’s Self, takes a step away from traditional approach to Self as a personality (an individuality) they immediately step into </a:t>
            </a:r>
            <a:r>
              <a:rPr lang="en-US" sz="2400" i="1" dirty="0" smtClean="0">
                <a:solidFill>
                  <a:srgbClr val="003F82"/>
                </a:solidFill>
              </a:rPr>
              <a:t>terra incognita</a:t>
            </a:r>
            <a:r>
              <a:rPr lang="en-US" sz="2400" dirty="0" smtClean="0">
                <a:solidFill>
                  <a:srgbClr val="003F82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We would like to light up the very first step on such a way </a:t>
            </a:r>
          </a:p>
          <a:p>
            <a:r>
              <a:rPr lang="en-US" sz="2400" dirty="0" smtClean="0">
                <a:solidFill>
                  <a:srgbClr val="003F82"/>
                </a:solidFill>
              </a:rPr>
              <a:t>Every journey begins with a first step </a:t>
            </a:r>
            <a:endParaRPr lang="ru-RU" sz="2400" dirty="0" smtClean="0">
              <a:solidFill>
                <a:srgbClr val="003F8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II: PCA mission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70545"/>
            <a:ext cx="8229600" cy="3955617"/>
          </a:xfrm>
        </p:spPr>
        <p:txBody>
          <a:bodyPr/>
          <a:lstStyle/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Introduction</a:t>
            </a:r>
          </a:p>
          <a:p>
            <a:pPr lvl="1" algn="ctr">
              <a:buNone/>
            </a:pPr>
            <a:endParaRPr lang="en-US" dirty="0" smtClean="0">
              <a:solidFill>
                <a:srgbClr val="003F82"/>
              </a:solidFill>
            </a:endParaRPr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Understanding of PCA mission is important:</a:t>
            </a:r>
          </a:p>
          <a:p>
            <a:pPr lvl="1" algn="ctr">
              <a:buNone/>
            </a:pPr>
            <a:endParaRPr lang="en-US" dirty="0" smtClean="0">
              <a:solidFill>
                <a:srgbClr val="003F82"/>
              </a:solidFill>
            </a:endParaRPr>
          </a:p>
          <a:p>
            <a:pPr marL="342900" lvl="1" indent="-342900" algn="just">
              <a:buFont typeface="Arial" charset="0"/>
              <a:buChar char="•"/>
            </a:pPr>
            <a:r>
              <a:rPr lang="en-US" dirty="0" smtClean="0">
                <a:solidFill>
                  <a:srgbClr val="003F82"/>
                </a:solidFill>
                <a:cs typeface="ＭＳ Ｐゴシック" charset="-128"/>
              </a:rPr>
              <a:t>consolidation of PCA 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en-US" dirty="0" smtClean="0">
                <a:solidFill>
                  <a:srgbClr val="003F82"/>
                </a:solidFill>
                <a:cs typeface="ＭＳ Ｐゴシック" charset="-128"/>
              </a:rPr>
              <a:t>vision of PCA main purpose </a:t>
            </a:r>
          </a:p>
          <a:p>
            <a:pPr marL="342900" lvl="1" indent="-342900" algn="just">
              <a:buFont typeface="Arial" charset="0"/>
              <a:buChar char="•"/>
            </a:pPr>
            <a:r>
              <a:rPr lang="en-US" dirty="0" smtClean="0">
                <a:solidFill>
                  <a:srgbClr val="003F82"/>
                </a:solidFill>
                <a:cs typeface="ＭＳ Ｐゴシック" charset="-128"/>
              </a:rPr>
              <a:t>fulfillment of PCA itself </a:t>
            </a:r>
            <a:endParaRPr lang="ru-RU" dirty="0" smtClean="0">
              <a:solidFill>
                <a:srgbClr val="003F82"/>
              </a:solidFill>
              <a:cs typeface="ＭＳ Ｐゴシック" charset="-128"/>
            </a:endParaRPr>
          </a:p>
          <a:p>
            <a:endParaRPr lang="ru-RU" sz="2400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My idea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9709"/>
            <a:ext cx="8229600" cy="4066454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To ask PCA people all over the world on PCA mission via 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003F82"/>
                </a:solidFill>
              </a:rPr>
              <a:t>docs.google.com </a:t>
            </a:r>
            <a:r>
              <a:rPr lang="en-US" i="1" dirty="0" smtClean="0">
                <a:solidFill>
                  <a:srgbClr val="003F82"/>
                </a:solidFill>
              </a:rPr>
              <a:t> </a:t>
            </a:r>
            <a:endParaRPr lang="ru-RU" dirty="0">
              <a:solidFill>
                <a:srgbClr val="003F8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502</Words>
  <Application>Microsoft Office PowerPoint</Application>
  <PresentationFormat>Экран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 Carl Rogers Annual Birthday Conference January 28-31, 2015,  San Diego, CA – USA Person-centered Approach to Self &amp;  PCA mission   </vt:lpstr>
      <vt:lpstr>Part I: PCA to Self</vt:lpstr>
      <vt:lpstr>Traditional approach </vt:lpstr>
      <vt:lpstr>Person-centered approach</vt:lpstr>
      <vt:lpstr>    The main features of individity    </vt:lpstr>
      <vt:lpstr>Human being’ Self</vt:lpstr>
      <vt:lpstr>Conclusion  </vt:lpstr>
      <vt:lpstr>Part II: PCA mission</vt:lpstr>
      <vt:lpstr>My idea </vt:lpstr>
      <vt:lpstr>Questionare </vt:lpstr>
      <vt:lpstr>Sample </vt:lpstr>
      <vt:lpstr>Age</vt:lpstr>
      <vt:lpstr>Gender</vt:lpstr>
      <vt:lpstr>Professional position</vt:lpstr>
      <vt:lpstr>         Association with PCA (in years)</vt:lpstr>
      <vt:lpstr>PCA mission</vt:lpstr>
      <vt:lpstr>What’s a mission? </vt:lpstr>
      <vt:lpstr>Carl Rogers’ mission</vt:lpstr>
      <vt:lpstr>These were his way and  his mission </vt:lpstr>
      <vt:lpstr>Choice: leaves vs. fruits </vt:lpstr>
      <vt:lpstr>He knows, he smiles…</vt:lpstr>
      <vt:lpstr>  Thank you for your attention!   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97</cp:revision>
  <dcterms:created xsi:type="dcterms:W3CDTF">2010-09-30T07:07:58Z</dcterms:created>
  <dcterms:modified xsi:type="dcterms:W3CDTF">2015-02-06T09:20:12Z</dcterms:modified>
</cp:coreProperties>
</file>