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77" r:id="rId4"/>
    <p:sldId id="266" r:id="rId5"/>
    <p:sldId id="275" r:id="rId6"/>
    <p:sldId id="276" r:id="rId7"/>
    <p:sldId id="278" r:id="rId8"/>
    <p:sldId id="269" r:id="rId9"/>
    <p:sldId id="27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84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C456-B213-4857-8F1C-FBB9FA37D6E2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5747-DD6C-49CB-8C8F-EBE1E2F85D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C456-B213-4857-8F1C-FBB9FA37D6E2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5747-DD6C-49CB-8C8F-EBE1E2F85D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C456-B213-4857-8F1C-FBB9FA37D6E2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5747-DD6C-49CB-8C8F-EBE1E2F85D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C456-B213-4857-8F1C-FBB9FA37D6E2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5747-DD6C-49CB-8C8F-EBE1E2F85D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C456-B213-4857-8F1C-FBB9FA37D6E2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5747-DD6C-49CB-8C8F-EBE1E2F85D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C456-B213-4857-8F1C-FBB9FA37D6E2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5747-DD6C-49CB-8C8F-EBE1E2F85D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C456-B213-4857-8F1C-FBB9FA37D6E2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5747-DD6C-49CB-8C8F-EBE1E2F85D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C456-B213-4857-8F1C-FBB9FA37D6E2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5747-DD6C-49CB-8C8F-EBE1E2F85D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C456-B213-4857-8F1C-FBB9FA37D6E2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5747-DD6C-49CB-8C8F-EBE1E2F85D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C456-B213-4857-8F1C-FBB9FA37D6E2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5747-DD6C-49CB-8C8F-EBE1E2F85D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FC456-B213-4857-8F1C-FBB9FA37D6E2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55747-DD6C-49CB-8C8F-EBE1E2F85D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FC456-B213-4857-8F1C-FBB9FA37D6E2}" type="datetimeFigureOut">
              <a:rPr lang="ru-RU" smtClean="0"/>
              <a:pPr/>
              <a:t>02.03.2015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55747-DD6C-49CB-8C8F-EBE1E2F85D2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8286808" cy="4032448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Взаимоотношения государства и Русской православной церкви в 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XVIII </a:t>
            </a:r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ст.: от институционального конфликта к сотрудничеству</a:t>
            </a:r>
            <a:b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Доклад на Всероссийской научно-практической конференции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«Роль Русской Православной Церкви в становлении и развитии российской государственности»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(Ярославль, 20 ноября 2014 г.)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5157192"/>
            <a:ext cx="7488832" cy="1368152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Орлов Игорь Борисович, доктор исторических наук, профессор, заместитель руководителя департамента политической науки факультета социальных наук Национального исследовательского университета – Высшая школа экономики (Москва)</a:t>
            </a:r>
            <a:endParaRPr lang="ru-RU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640"/>
            <a:ext cx="5616624" cy="648072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 smtClean="0">
                <a:solidFill>
                  <a:srgbClr val="FF0000"/>
                </a:solidFill>
              </a:rPr>
              <a:t>Формула «Император – глава Русской Православной Церкви» при Павле </a:t>
            </a:r>
            <a:r>
              <a:rPr lang="en-US" b="1" dirty="0" smtClean="0">
                <a:solidFill>
                  <a:srgbClr val="FF0000"/>
                </a:solidFill>
              </a:rPr>
              <a:t>I</a:t>
            </a:r>
            <a:r>
              <a:rPr lang="ru-RU" b="1" dirty="0" smtClean="0">
                <a:solidFill>
                  <a:srgbClr val="FF0000"/>
                </a:solidFill>
              </a:rPr>
              <a:t> - возврат к допетровской модели власти, освященной Церковью:</a:t>
            </a:r>
          </a:p>
          <a:p>
            <a:pPr algn="just">
              <a:buFontTx/>
              <a:buChar char="-"/>
            </a:pPr>
            <a:r>
              <a:rPr lang="ru-RU" b="1" dirty="0" smtClean="0"/>
              <a:t>освобождение духовных лиц от телесного наказания;</a:t>
            </a:r>
          </a:p>
          <a:p>
            <a:pPr algn="just">
              <a:buFontTx/>
              <a:buChar char="-"/>
            </a:pPr>
            <a:r>
              <a:rPr lang="ru-RU" b="1" dirty="0" smtClean="0"/>
              <a:t>увеличение штатных окладов духовенству;</a:t>
            </a:r>
          </a:p>
          <a:p>
            <a:pPr algn="just">
              <a:buFontTx/>
              <a:buChar char="-"/>
            </a:pPr>
            <a:r>
              <a:rPr lang="ru-RU" b="1" dirty="0" smtClean="0"/>
              <a:t>меры по обеспечению вдов и сирот духовного звания;</a:t>
            </a:r>
          </a:p>
          <a:p>
            <a:pPr algn="just">
              <a:buFontTx/>
              <a:buChar char="-"/>
            </a:pPr>
            <a:r>
              <a:rPr lang="ru-RU" b="1" dirty="0" smtClean="0"/>
              <a:t>повышение ассигнований на духовные школы;</a:t>
            </a:r>
          </a:p>
          <a:p>
            <a:pPr algn="just">
              <a:buFontTx/>
              <a:buChar char="-"/>
            </a:pPr>
            <a:r>
              <a:rPr lang="ru-RU" b="1" dirty="0" smtClean="0"/>
              <a:t>награждение духовных лиц светскими орденами (?)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Павел I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8036" r="7700" b="5820"/>
          <a:stretch/>
        </p:blipFill>
        <p:spPr bwMode="auto">
          <a:xfrm>
            <a:off x="6012160" y="908720"/>
            <a:ext cx="2952328" cy="403244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2656"/>
            <a:ext cx="5050904" cy="6192688"/>
          </a:xfrm>
        </p:spPr>
        <p:txBody>
          <a:bodyPr/>
          <a:lstStyle/>
          <a:p>
            <a:pPr algn="ctr">
              <a:buNone/>
            </a:pP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«Кто не верует в Бога, тот либо сумасшедший, или с природы безумный. Зрячий Творца по творениям познать должен»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(Петр 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u-RU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 descr="http://2krota.ru/uploads/posts/2011-04/1303539861_prtret-petra-i.-1770.-kholst-maslo.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980728"/>
            <a:ext cx="3168352" cy="5292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476672"/>
            <a:ext cx="4464496" cy="619268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«Уважать веру, но никак не давать ей влиять на государственные дела»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(Екатерина 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</a:t>
            </a: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u-RU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 descr="Первой организованной туристкой в Крыму была Екатерина II / Обо всем понемногу / Новости - TanInf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2348880"/>
            <a:ext cx="4320480" cy="4032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Принципы Синодального управления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61662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Отход от идеи симфонии </a:t>
            </a:r>
            <a:r>
              <a:rPr lang="ru-RU" sz="2400" b="1" dirty="0" smtClean="0"/>
              <a:t>власти и церкви.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Принцип государственной пользы </a:t>
            </a:r>
            <a:r>
              <a:rPr lang="ru-RU" sz="2400" b="1" dirty="0" smtClean="0"/>
              <a:t>(утилитарность): Церковь – одна из подпорок государственного аппарата, финансовый ресурс обеспечения военных действий и институт выполнения повинности общественной благотворительности.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Протестантская доктрина о главенстве монарха </a:t>
            </a:r>
            <a:r>
              <a:rPr lang="ru-RU" sz="2400" b="1" dirty="0" smtClean="0"/>
              <a:t>над Церковью: государи – это «епископы епископов» для своих подданных (Феофан Прокопович</a:t>
            </a:r>
            <a:r>
              <a:rPr lang="ru-RU" sz="2400" b="1" dirty="0"/>
              <a:t> ) </a:t>
            </a:r>
            <a:r>
              <a:rPr lang="ru-RU" sz="2400" b="1" dirty="0" smtClean="0"/>
              <a:t>– выговор Сената местоблюстителю </a:t>
            </a:r>
            <a:r>
              <a:rPr lang="ru-RU" sz="2400" b="1" dirty="0"/>
              <a:t>патриаршего престола Стефану Яворскому </a:t>
            </a:r>
            <a:r>
              <a:rPr lang="ru-RU" sz="2400" b="1" dirty="0" smtClean="0"/>
              <a:t>за </a:t>
            </a:r>
            <a:r>
              <a:rPr lang="ru-RU" sz="2400" b="1" dirty="0"/>
              <a:t>казнь еретика Фомы </a:t>
            </a:r>
            <a:r>
              <a:rPr lang="ru-RU" sz="2400" b="1" dirty="0" smtClean="0"/>
              <a:t>Иванова.</a:t>
            </a:r>
            <a:endParaRPr lang="ru-RU" sz="2400" b="1" dirty="0"/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Принцип абсолютизма</a:t>
            </a:r>
            <a:r>
              <a:rPr lang="ru-RU" sz="2400" b="1" dirty="0" smtClean="0"/>
              <a:t>: Духовная коллегия не опасна для абсолютной власти.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Идея общественного договора.</a:t>
            </a:r>
          </a:p>
          <a:p>
            <a:pPr algn="just"/>
            <a:endParaRPr lang="ru-RU" sz="1200" b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43204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Коллегиальная модель управления Церковью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597666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Переход от местоблюстительства к «коллективному патриарху»: манифест Петра </a:t>
            </a:r>
            <a:r>
              <a:rPr lang="en-US" sz="2400" b="1" dirty="0" smtClean="0"/>
              <a:t>I</a:t>
            </a:r>
            <a:r>
              <a:rPr lang="ru-RU" sz="2400" b="1" dirty="0" smtClean="0"/>
              <a:t> от 25 </a:t>
            </a:r>
            <a:r>
              <a:rPr lang="ru-RU" sz="2400" b="1" dirty="0"/>
              <a:t>января 1721 </a:t>
            </a:r>
            <a:r>
              <a:rPr lang="ru-RU" sz="2400" b="1" dirty="0" smtClean="0"/>
              <a:t>г.  об </a:t>
            </a:r>
            <a:r>
              <a:rPr lang="ru-RU" sz="2400" b="1" dirty="0"/>
              <a:t>установлении «Духовной коллегии, то есть Духовного соборного правительства</a:t>
            </a:r>
            <a:r>
              <a:rPr lang="ru-RU" sz="2400" b="1" dirty="0" smtClean="0"/>
              <a:t>»:</a:t>
            </a:r>
          </a:p>
          <a:p>
            <a:pPr marL="0" indent="0" algn="just">
              <a:buFontTx/>
              <a:buChar char="-"/>
            </a:pPr>
            <a:r>
              <a:rPr lang="ru-RU" sz="2400" b="1" dirty="0" smtClean="0"/>
              <a:t> утверждение Сенатом штатов новой </a:t>
            </a:r>
            <a:r>
              <a:rPr lang="ru-RU" sz="2400" b="1" dirty="0"/>
              <a:t>коллегии: президент из митрополитов, два вице-президента из архиепископов, четыре советника из архимандритов, четыре асессора из протопопов и один из «греческих черных священников</a:t>
            </a:r>
            <a:r>
              <a:rPr lang="ru-RU" sz="2400" b="1" dirty="0" smtClean="0"/>
              <a:t>»;</a:t>
            </a:r>
          </a:p>
          <a:p>
            <a:pPr marL="0" indent="0" algn="just">
              <a:buFontTx/>
              <a:buChar char="-"/>
            </a:pPr>
            <a:r>
              <a:rPr lang="ru-RU" sz="2400" b="1" dirty="0" smtClean="0"/>
              <a:t> предложение  персонального состава коллегии </a:t>
            </a:r>
            <a:r>
              <a:rPr lang="ru-RU" sz="2400" b="1" dirty="0"/>
              <a:t>во главе с </a:t>
            </a:r>
            <a:r>
              <a:rPr lang="ru-RU" sz="2400" b="1" dirty="0" smtClean="0"/>
              <a:t>президентом - митрополитом </a:t>
            </a:r>
            <a:r>
              <a:rPr lang="ru-RU" sz="2400" b="1" dirty="0"/>
              <a:t>Стефаном и </a:t>
            </a:r>
            <a:r>
              <a:rPr lang="ru-RU" sz="2400" b="1" dirty="0" smtClean="0"/>
              <a:t>вице-президентами - архиепископами </a:t>
            </a:r>
            <a:r>
              <a:rPr lang="ru-RU" sz="2400" b="1" dirty="0"/>
              <a:t>Феодосием Новгородским и Феофаном </a:t>
            </a:r>
            <a:r>
              <a:rPr lang="ru-RU" sz="2400" b="1" dirty="0" smtClean="0"/>
              <a:t>Псковским;</a:t>
            </a:r>
          </a:p>
          <a:p>
            <a:pPr marL="0" indent="0" algn="just">
              <a:buFontTx/>
              <a:buChar char="-"/>
            </a:pPr>
            <a:r>
              <a:rPr lang="ru-RU" sz="2400" b="1" dirty="0" smtClean="0"/>
              <a:t> составление текста противоконанической присяги для </a:t>
            </a:r>
            <a:r>
              <a:rPr lang="ru-RU" sz="2400" b="1" dirty="0"/>
              <a:t>членов коллегии </a:t>
            </a:r>
            <a:r>
              <a:rPr lang="ru-RU" sz="2400" b="1" dirty="0" smtClean="0"/>
              <a:t>, признающей царя «крайним судией» коллегии;</a:t>
            </a:r>
          </a:p>
          <a:p>
            <a:pPr marL="0" indent="0" algn="just">
              <a:buFontTx/>
              <a:buChar char="-"/>
            </a:pPr>
            <a:r>
              <a:rPr lang="ru-RU" sz="2400" b="1" dirty="0" smtClean="0"/>
              <a:t> наличие фискалов.</a:t>
            </a:r>
            <a:endParaRPr lang="ru-RU" sz="2400" b="1" dirty="0"/>
          </a:p>
        </p:txBody>
      </p:sp>
    </p:spTree>
    <p:extLst>
      <p:ext uri="{BB962C8B-B14F-4D97-AF65-F5344CB8AC3E}">
        <p14:creationId xmlns="" xmlns:p14="http://schemas.microsoft.com/office/powerpoint/2010/main" val="4164273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3204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Синодальная модель управления Церковью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20688"/>
            <a:ext cx="8784976" cy="6048672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/>
              <a:t>равенство Сенату:</a:t>
            </a:r>
          </a:p>
          <a:p>
            <a:pPr algn="just">
              <a:buFontTx/>
              <a:buChar char="-"/>
            </a:pPr>
            <a:r>
              <a:rPr lang="ru-RU" sz="1800" b="1" dirty="0" smtClean="0"/>
              <a:t>14 февраля 1721 г. – Святейший Правительствующий Синод;</a:t>
            </a:r>
          </a:p>
          <a:p>
            <a:pPr algn="just">
              <a:buFontTx/>
              <a:buChar char="-"/>
            </a:pPr>
            <a:r>
              <a:rPr lang="ru-RU" sz="1800" b="1" dirty="0" smtClean="0"/>
              <a:t>упразднение Монастырского приказа;</a:t>
            </a:r>
          </a:p>
          <a:p>
            <a:pPr algn="just">
              <a:buFontTx/>
              <a:buChar char="-"/>
            </a:pPr>
            <a:r>
              <a:rPr lang="ru-RU" sz="1800" b="1" dirty="0" smtClean="0"/>
              <a:t>1722 г. – должность обер-прокурора  («из офицеров добрый человек»), которому надлежало быть в Синоде «оком государя и стряпчим по делам государственным»;</a:t>
            </a:r>
          </a:p>
          <a:p>
            <a:pPr algn="just">
              <a:buFontTx/>
              <a:buChar char="-"/>
            </a:pPr>
            <a:r>
              <a:rPr lang="ru-RU" sz="1800" b="1" dirty="0" smtClean="0"/>
              <a:t>Синод получил права высшей законодательной, судебной и административной власти в Церкви, но лишь с согласия государя (все постановления Синода выходили под штемпелем «По указу его Императорского величества»);</a:t>
            </a:r>
          </a:p>
          <a:p>
            <a:pPr algn="just">
              <a:buFontTx/>
              <a:buChar char="-"/>
            </a:pPr>
            <a:r>
              <a:rPr lang="ru-RU" sz="1800" b="1" dirty="0" smtClean="0"/>
              <a:t>Синод имел право составления законопроектов по вопросам церковного управления и даже в отсутствии царя мог издавать законы и публиковать их, но только по согласию с Сенатом.</a:t>
            </a:r>
          </a:p>
          <a:p>
            <a:pPr algn="ctr"/>
            <a:r>
              <a:rPr lang="ru-RU" sz="1800" b="1" dirty="0" smtClean="0"/>
              <a:t>Упразднение в 1722 г. после смерти Стефана должности президента и перемещение власти к обер-прокурору;</a:t>
            </a:r>
          </a:p>
          <a:p>
            <a:pPr algn="ctr"/>
            <a:r>
              <a:rPr lang="ru-RU" sz="1800" b="1" dirty="0" smtClean="0"/>
              <a:t>Синод не имел постоянных членов: временные члены приглашались на определенные сроки императором.</a:t>
            </a:r>
          </a:p>
          <a:p>
            <a:pPr algn="ctr"/>
            <a:r>
              <a:rPr lang="ru-RU" sz="1800" b="1" dirty="0" smtClean="0"/>
              <a:t>Императорская власть не брала на себя обязательств назначать на высшие церковные посты лиц, которых предлагал Синод. </a:t>
            </a:r>
          </a:p>
          <a:p>
            <a:pPr algn="ctr"/>
            <a:r>
              <a:rPr lang="ru-RU" sz="1800" b="1" dirty="0" smtClean="0"/>
              <a:t>1724 г. – учреждение Камер-конторы для управления сборами с монастырских вотчин и производства расходов, в состав которой были включены светские лица.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0405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Реформа Синода 1726 г. и ее последствия</a:t>
            </a:r>
            <a:endParaRPr lang="ru-RU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904656"/>
          </a:xfrm>
        </p:spPr>
        <p:txBody>
          <a:bodyPr>
            <a:noAutofit/>
          </a:bodyPr>
          <a:lstStyle/>
          <a:p>
            <a:pPr algn="just">
              <a:buFontTx/>
              <a:buChar char="-"/>
            </a:pPr>
            <a:r>
              <a:rPr lang="ru-RU" sz="2200" b="1" dirty="0" smtClean="0"/>
              <a:t>Синод вместо Правительствующего стал называться Духовным;</a:t>
            </a:r>
          </a:p>
          <a:p>
            <a:pPr algn="just">
              <a:buFontTx/>
              <a:buChar char="-"/>
            </a:pPr>
            <a:r>
              <a:rPr lang="ru-RU" sz="2200" b="1" dirty="0" smtClean="0"/>
              <a:t>Он был разделен на два апартамента:  первый из 6-ти равных между собой архиереев для управления духовными делами церкви, а второй из 6-ти светских чиновников для управления церковными вотчинами.</a:t>
            </a:r>
          </a:p>
          <a:p>
            <a:pPr algn="ctr">
              <a:buFont typeface="Arial" charset="0"/>
              <a:buChar char="•"/>
            </a:pPr>
            <a:r>
              <a:rPr lang="ru-RU" sz="2200" b="1" dirty="0" smtClean="0"/>
              <a:t>Подчинение Синода «верховникам», а в 1730-1742 гг. – «кабинету министров».</a:t>
            </a:r>
          </a:p>
          <a:p>
            <a:pPr algn="ctr">
              <a:buFont typeface="Arial" charset="0"/>
              <a:buChar char="•"/>
            </a:pPr>
            <a:r>
              <a:rPr lang="ru-RU" sz="2200" b="1" dirty="0" smtClean="0"/>
              <a:t>Передача при Анне Иоанновне Второго апартамента, переименованного в Коллегию экономии, в ведение Сената.</a:t>
            </a:r>
          </a:p>
          <a:p>
            <a:pPr algn="ctr">
              <a:buFont typeface="Arial" charset="0"/>
              <a:buChar char="•"/>
            </a:pPr>
            <a:r>
              <a:rPr lang="ru-RU" sz="2200" b="1" dirty="0" smtClean="0"/>
              <a:t>Восстановление при Елизавете Петровне равенства Синода Сенату, но отказ в восстановлении патриаршества.</a:t>
            </a:r>
          </a:p>
          <a:p>
            <a:pPr algn="ctr">
              <a:buFont typeface="Arial" charset="0"/>
              <a:buChar char="•"/>
            </a:pPr>
            <a:r>
              <a:rPr lang="ru-RU" sz="2200" b="1" dirty="0" smtClean="0"/>
              <a:t>1762 г. - передача Коллегии экономии Сенату в связи с указом Петра </a:t>
            </a:r>
            <a:r>
              <a:rPr lang="en-US" sz="2200" b="1" dirty="0" smtClean="0"/>
              <a:t>III</a:t>
            </a:r>
            <a:r>
              <a:rPr lang="ru-RU" sz="2200" b="1" dirty="0" smtClean="0"/>
              <a:t> о секуляризации церковных земель.</a:t>
            </a:r>
          </a:p>
          <a:p>
            <a:pPr algn="ctr">
              <a:buFont typeface="Arial" charset="0"/>
              <a:buChar char="•"/>
            </a:pPr>
            <a:r>
              <a:rPr lang="ru-RU" sz="2200" b="1" dirty="0" smtClean="0"/>
              <a:t>1768 г. - изъятие из ведения Синода дел о нарушении благочиния, о богохульстве, колдовстве и суевериях (обер-прокурор  П.П. Чебышев).</a:t>
            </a:r>
            <a:endParaRPr lang="ru-RU" sz="2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79208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Духовная миссия Русской Православной Церкви в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XVIII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ст.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19256" cy="5112568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b="1" dirty="0" smtClean="0"/>
              <a:t>сеть духовных школ;</a:t>
            </a:r>
          </a:p>
          <a:p>
            <a:pPr algn="ctr"/>
            <a:r>
              <a:rPr lang="ru-RU" b="1" dirty="0" smtClean="0"/>
              <a:t>ненасильственное христианское просвещение: </a:t>
            </a:r>
          </a:p>
          <a:p>
            <a:pPr algn="ctr">
              <a:buNone/>
            </a:pPr>
            <a:r>
              <a:rPr lang="ru-RU" b="1" dirty="0" smtClean="0"/>
              <a:t>- крещенных крепостных отписывали от их некрещеных помещиков;</a:t>
            </a:r>
          </a:p>
          <a:p>
            <a:pPr algn="ctr">
              <a:buFontTx/>
              <a:buChar char="-"/>
            </a:pPr>
            <a:r>
              <a:rPr lang="ru-RU" b="1" dirty="0" smtClean="0"/>
              <a:t>с 1720 г. всем новообращенным представлялась трехлетняя льгота от податей и рекрутства;</a:t>
            </a:r>
          </a:p>
          <a:p>
            <a:pPr algn="ctr">
              <a:buFontTx/>
              <a:buChar char="-"/>
            </a:pPr>
            <a:r>
              <a:rPr lang="ru-RU" b="1" dirty="0" smtClean="0"/>
              <a:t> меры по христианизации Восточной Сибири и Дальнего Востока.</a:t>
            </a:r>
          </a:p>
          <a:p>
            <a:pPr algn="ctr">
              <a:buFont typeface="Arial" charset="0"/>
              <a:buChar char="•"/>
            </a:pPr>
            <a:r>
              <a:rPr lang="ru-RU" b="1" dirty="0" smtClean="0"/>
              <a:t>указ 1754 г. о представлении на должности архиереев и архимандритов не одних малороссиян, но и из природных великороссов;</a:t>
            </a:r>
          </a:p>
          <a:p>
            <a:pPr algn="ctr">
              <a:buFont typeface="Arial" charset="0"/>
              <a:buChar char="•"/>
            </a:pPr>
            <a:r>
              <a:rPr lang="ru-RU" b="1" dirty="0" smtClean="0"/>
              <a:t>отказ Синода в 1767 г. рассматривать проект реформирования церковной жизни обер-прокурора И.И. Мелиссино</a:t>
            </a:r>
            <a:endParaRPr lang="ru-RU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93610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Митрополит Арсений (1697-1772) – митрополит Ростовский и Ярославский, священномученик (2000 г.)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618856" cy="4997152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ru-RU" b="1" dirty="0" smtClean="0"/>
              <a:t>Попытка перестроить модель взаимоотношения власти и Церкви:</a:t>
            </a:r>
          </a:p>
          <a:p>
            <a:pPr algn="ctr">
              <a:buFontTx/>
              <a:buChar char="-"/>
            </a:pPr>
            <a:r>
              <a:rPr lang="ru-RU" b="1" dirty="0" smtClean="0"/>
              <a:t>отказ принести клятву лютеранке Анне Леопольдовне;</a:t>
            </a:r>
          </a:p>
          <a:p>
            <a:pPr algn="ctr">
              <a:buFontTx/>
              <a:buChar char="-"/>
            </a:pPr>
            <a:r>
              <a:rPr lang="ru-RU" b="1" dirty="0" smtClean="0"/>
              <a:t>отказ от присяги Елизавете по установленной при Петре </a:t>
            </a:r>
            <a:r>
              <a:rPr lang="en-US" b="1" dirty="0" smtClean="0"/>
              <a:t>I</a:t>
            </a:r>
            <a:r>
              <a:rPr lang="ru-RU" b="1" dirty="0" smtClean="0"/>
              <a:t> форме;</a:t>
            </a:r>
          </a:p>
          <a:p>
            <a:pPr algn="ctr">
              <a:buFontTx/>
              <a:buChar char="-"/>
            </a:pPr>
            <a:r>
              <a:rPr lang="ru-RU" b="1" dirty="0" smtClean="0"/>
              <a:t>протест против секуляризации церковных земель</a:t>
            </a:r>
          </a:p>
          <a:p>
            <a:endParaRPr lang="ru-RU" dirty="0"/>
          </a:p>
        </p:txBody>
      </p:sp>
      <p:pic>
        <p:nvPicPr>
          <p:cNvPr id="1026" name="Picture 2" descr="Арсений (Мацеевич) священномученик, митрополит Ростовски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1628800"/>
            <a:ext cx="3219450" cy="4286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665</Words>
  <Application>Microsoft Office PowerPoint</Application>
  <PresentationFormat>Экран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Взаимоотношения государства и Русской православной церкви в XVIII ст.: от институционального конфликта к сотрудничеству Доклад на Всероссийской научно-практической конференции «Роль Русской Православной Церкви в становлении и развитии российской государственности» (Ярославль, 20 ноября 2014 г.)</vt:lpstr>
      <vt:lpstr>Слайд 2</vt:lpstr>
      <vt:lpstr>Слайд 3</vt:lpstr>
      <vt:lpstr>Принципы Синодального управления</vt:lpstr>
      <vt:lpstr>Коллегиальная модель управления Церковью</vt:lpstr>
      <vt:lpstr>Синодальная модель управления Церковью</vt:lpstr>
      <vt:lpstr>Реформа Синода 1726 г. и ее последствия</vt:lpstr>
      <vt:lpstr>Духовная миссия Русской Православной Церкви в XVIII ст.</vt:lpstr>
      <vt:lpstr>Митрополит Арсений (1697-1772) – митрополит Ростовский и Ярославский, священномученик (2000 г.)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«Словно мухи тут и там...»: слухи как источник коммуникации и форма постфольклора</dc:title>
  <dc:creator>Игорь Орлов</dc:creator>
  <cp:lastModifiedBy>User</cp:lastModifiedBy>
  <cp:revision>52</cp:revision>
  <dcterms:created xsi:type="dcterms:W3CDTF">2014-03-28T11:15:40Z</dcterms:created>
  <dcterms:modified xsi:type="dcterms:W3CDTF">2015-03-02T16:00:08Z</dcterms:modified>
</cp:coreProperties>
</file>